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16"/>
  </p:notesMasterIdLst>
  <p:sldIdLst>
    <p:sldId id="259" r:id="rId2"/>
    <p:sldId id="256" r:id="rId3"/>
    <p:sldId id="271" r:id="rId4"/>
    <p:sldId id="257" r:id="rId5"/>
    <p:sldId id="263" r:id="rId6"/>
    <p:sldId id="258" r:id="rId7"/>
    <p:sldId id="261" r:id="rId8"/>
    <p:sldId id="262" r:id="rId9"/>
    <p:sldId id="264" r:id="rId10"/>
    <p:sldId id="265" r:id="rId11"/>
    <p:sldId id="269" r:id="rId12"/>
    <p:sldId id="267" r:id="rId13"/>
    <p:sldId id="266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872" y="-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63AE7-A972-4BC6-8532-778647EF2BA3}" type="datetimeFigureOut">
              <a:rPr lang="ru-RU" smtClean="0"/>
              <a:pPr/>
              <a:t>02.12.2021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31156-DB16-40F7-BD8F-2AE1A3DAE80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31156-DB16-40F7-BD8F-2AE1A3DAE806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02.12.2021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02.12.2021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6400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    Практика по популяризации   научных знаний.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Развлечение по исследовательской деятельности во второй младшей группе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Выполнила: Закарюкина Мирослава Михайловна.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1\Desktop\2021-11-12-09-44-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813" y="3861048"/>
            <a:ext cx="8415659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60681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482" name="Picture 2" descr="C:\Users\1\Desktop\Новая папка (3)\IMG-17c1bfa7853b1e330eb8cbef24c442a9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62672" cy="3683563"/>
          </a:xfrm>
          <a:prstGeom prst="rect">
            <a:avLst/>
          </a:prstGeom>
          <a:noFill/>
        </p:spPr>
      </p:pic>
      <p:pic>
        <p:nvPicPr>
          <p:cNvPr id="20483" name="Picture 3" descr="C:\Users\1\Desktop\Новая папка (3)\IMG-3a66862d46e2cc45e168a03f30b1767f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196752"/>
            <a:ext cx="3258362" cy="3960440"/>
          </a:xfrm>
          <a:prstGeom prst="rect">
            <a:avLst/>
          </a:prstGeom>
          <a:noFill/>
        </p:spPr>
      </p:pic>
      <p:pic>
        <p:nvPicPr>
          <p:cNvPr id="20484" name="Picture 4" descr="C:\Users\1\Desktop\Новая папка (3)\IMG-e09fc1b7d57ce45f318acd4b91361d94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2636912"/>
            <a:ext cx="2952328" cy="3936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«Извержение вулкана»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>
                <a:solidFill>
                  <a:schemeClr val="tx2"/>
                </a:solidFill>
                <a:latin typeface="+mj-lt"/>
              </a:rPr>
              <a:t>В-Ребята посмотрите на вид это обычная гора, называется вулкан.</a:t>
            </a:r>
          </a:p>
          <a:p>
            <a:pPr algn="just">
              <a:buNone/>
            </a:pPr>
            <a:r>
              <a:rPr lang="ru-RU" sz="2000" dirty="0" smtClean="0">
                <a:solidFill>
                  <a:schemeClr val="tx2"/>
                </a:solidFill>
                <a:latin typeface="+mj-lt"/>
              </a:rPr>
              <a:t>Вулкан </a:t>
            </a:r>
            <a:r>
              <a:rPr lang="ru-RU" sz="2000" dirty="0" smtClean="0">
                <a:solidFill>
                  <a:schemeClr val="tx2"/>
                </a:solidFill>
                <a:latin typeface="+mj-lt"/>
              </a:rPr>
              <a:t>извергает раскалённую лаву, пепел, камни.</a:t>
            </a:r>
          </a:p>
          <a:p>
            <a:pPr algn="just">
              <a:buNone/>
            </a:pPr>
            <a:r>
              <a:rPr lang="ru-RU" sz="2000" dirty="0" smtClean="0">
                <a:solidFill>
                  <a:schemeClr val="tx2"/>
                </a:solidFill>
                <a:latin typeface="+mj-lt"/>
              </a:rPr>
              <a:t>В- </a:t>
            </a:r>
            <a:r>
              <a:rPr lang="ru-RU" sz="2000" dirty="0" smtClean="0">
                <a:solidFill>
                  <a:schemeClr val="tx2"/>
                </a:solidFill>
                <a:latin typeface="+mj-lt"/>
              </a:rPr>
              <a:t>Ребята есть вулканы спящие и действующие.</a:t>
            </a:r>
          </a:p>
          <a:p>
            <a:pPr algn="just">
              <a:buNone/>
            </a:pPr>
            <a:r>
              <a:rPr lang="ru-RU" sz="2000" dirty="0" smtClean="0">
                <a:solidFill>
                  <a:schemeClr val="tx2"/>
                </a:solidFill>
                <a:latin typeface="+mj-lt"/>
              </a:rPr>
              <a:t>Вулкан </a:t>
            </a:r>
            <a:r>
              <a:rPr lang="ru-RU" sz="2000" dirty="0" smtClean="0">
                <a:solidFill>
                  <a:schemeClr val="tx2"/>
                </a:solidFill>
                <a:latin typeface="+mj-lt"/>
              </a:rPr>
              <a:t>считается спящим, пока лава живет в своем домике.</a:t>
            </a:r>
          </a:p>
          <a:p>
            <a:pPr algn="just">
              <a:buNone/>
            </a:pPr>
            <a:r>
              <a:rPr lang="ru-RU" sz="20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ru-RU" sz="2000" dirty="0" smtClean="0">
                <a:solidFill>
                  <a:schemeClr val="tx2"/>
                </a:solidFill>
                <a:latin typeface="+mj-lt"/>
              </a:rPr>
              <a:t>А если вулкан извергает лаву, то – это действующий вулкан.</a:t>
            </a:r>
          </a:p>
          <a:p>
            <a:pPr algn="just">
              <a:buNone/>
            </a:pPr>
            <a:r>
              <a:rPr lang="ru-RU" sz="2000" dirty="0" smtClean="0">
                <a:solidFill>
                  <a:schemeClr val="tx2"/>
                </a:solidFill>
                <a:latin typeface="+mj-lt"/>
              </a:rPr>
              <a:t>Ребята</a:t>
            </a:r>
            <a:r>
              <a:rPr lang="ru-RU" sz="2000" dirty="0" smtClean="0">
                <a:solidFill>
                  <a:schemeClr val="tx2"/>
                </a:solidFill>
                <a:latin typeface="+mj-lt"/>
              </a:rPr>
              <a:t>, а сейчас давайте мы с вами </a:t>
            </a:r>
            <a:r>
              <a:rPr lang="ru-RU" sz="2000" dirty="0" smtClean="0">
                <a:solidFill>
                  <a:schemeClr val="tx2"/>
                </a:solidFill>
                <a:latin typeface="+mj-lt"/>
              </a:rPr>
              <a:t>посмотрим, </a:t>
            </a:r>
            <a:r>
              <a:rPr lang="ru-RU" sz="2000" dirty="0" smtClean="0">
                <a:solidFill>
                  <a:schemeClr val="tx2"/>
                </a:solidFill>
                <a:latin typeface="+mj-lt"/>
              </a:rPr>
              <a:t>как извергается </a:t>
            </a:r>
            <a:r>
              <a:rPr lang="ru-RU" sz="2000" dirty="0" smtClean="0">
                <a:solidFill>
                  <a:schemeClr val="tx2"/>
                </a:solidFill>
                <a:latin typeface="+mj-lt"/>
              </a:rPr>
              <a:t>вулкан</a:t>
            </a:r>
          </a:p>
          <a:p>
            <a:pPr algn="just">
              <a:buNone/>
            </a:pPr>
            <a:r>
              <a:rPr lang="ru-RU" sz="2000" dirty="0" smtClean="0">
                <a:solidFill>
                  <a:schemeClr val="tx2"/>
                </a:solidFill>
                <a:latin typeface="+mj-lt"/>
              </a:rPr>
              <a:t>В- В </a:t>
            </a:r>
            <a:r>
              <a:rPr lang="ru-RU" sz="2000" dirty="0" smtClean="0">
                <a:solidFill>
                  <a:schemeClr val="tx2"/>
                </a:solidFill>
                <a:latin typeface="+mj-lt"/>
              </a:rPr>
              <a:t>кратер «спящего вулкана» насыпали специально </a:t>
            </a:r>
            <a:r>
              <a:rPr lang="ru-RU" sz="2000" dirty="0" smtClean="0">
                <a:solidFill>
                  <a:schemeClr val="tx2"/>
                </a:solidFill>
                <a:latin typeface="+mj-lt"/>
              </a:rPr>
              <a:t>приготовленный</a:t>
            </a:r>
          </a:p>
          <a:p>
            <a:pPr algn="just">
              <a:buNone/>
            </a:pPr>
            <a:r>
              <a:rPr lang="ru-RU" sz="2000" dirty="0" smtClean="0">
                <a:solidFill>
                  <a:schemeClr val="tx2"/>
                </a:solidFill>
                <a:latin typeface="+mj-lt"/>
              </a:rPr>
              <a:t>раствор </a:t>
            </a:r>
            <a:r>
              <a:rPr lang="ru-RU" sz="2000" dirty="0" smtClean="0">
                <a:solidFill>
                  <a:schemeClr val="tx2"/>
                </a:solidFill>
                <a:latin typeface="+mj-lt"/>
              </a:rPr>
              <a:t>из соды и жидкого мыла. Затем влили воду, краску и в </a:t>
            </a:r>
            <a:r>
              <a:rPr lang="ru-RU" sz="2000" dirty="0" smtClean="0">
                <a:solidFill>
                  <a:schemeClr val="tx2"/>
                </a:solidFill>
                <a:latin typeface="+mj-lt"/>
              </a:rPr>
              <a:t>конце</a:t>
            </a:r>
          </a:p>
          <a:p>
            <a:pPr algn="just">
              <a:buNone/>
            </a:pPr>
            <a:r>
              <a:rPr lang="ru-RU" sz="2000" dirty="0" smtClean="0">
                <a:solidFill>
                  <a:schemeClr val="tx2"/>
                </a:solidFill>
                <a:latin typeface="+mj-lt"/>
              </a:rPr>
              <a:t>насыпали </a:t>
            </a:r>
            <a:r>
              <a:rPr lang="ru-RU" sz="2000" dirty="0" smtClean="0">
                <a:solidFill>
                  <a:schemeClr val="tx2"/>
                </a:solidFill>
                <a:latin typeface="+mj-lt"/>
              </a:rPr>
              <a:t>лимонную кислоту.   Взаимодействие лимонной кислоты </a:t>
            </a:r>
            <a:r>
              <a:rPr lang="ru-RU" sz="2000" dirty="0" smtClean="0">
                <a:solidFill>
                  <a:schemeClr val="tx2"/>
                </a:solidFill>
                <a:latin typeface="+mj-lt"/>
              </a:rPr>
              <a:t>с</a:t>
            </a:r>
          </a:p>
          <a:p>
            <a:pPr algn="just">
              <a:buNone/>
            </a:pPr>
            <a:r>
              <a:rPr lang="ru-RU" sz="2000" dirty="0" smtClean="0">
                <a:solidFill>
                  <a:schemeClr val="tx2"/>
                </a:solidFill>
                <a:latin typeface="+mj-lt"/>
              </a:rPr>
              <a:t>содой </a:t>
            </a:r>
            <a:r>
              <a:rPr lang="ru-RU" sz="2000" dirty="0" smtClean="0">
                <a:solidFill>
                  <a:schemeClr val="tx2"/>
                </a:solidFill>
                <a:latin typeface="+mj-lt"/>
              </a:rPr>
              <a:t>– щёлочью позволило «Вулкану» проснуться – из </a:t>
            </a:r>
            <a:r>
              <a:rPr lang="ru-RU" sz="2000" dirty="0" smtClean="0">
                <a:solidFill>
                  <a:schemeClr val="tx2"/>
                </a:solidFill>
                <a:latin typeface="+mj-lt"/>
              </a:rPr>
              <a:t>жерла</a:t>
            </a:r>
          </a:p>
          <a:p>
            <a:pPr algn="just">
              <a:buNone/>
            </a:pPr>
            <a:r>
              <a:rPr lang="ru-RU" sz="2000" dirty="0" smtClean="0">
                <a:solidFill>
                  <a:schemeClr val="tx2"/>
                </a:solidFill>
                <a:latin typeface="+mj-lt"/>
              </a:rPr>
              <a:t>п</a:t>
            </a:r>
            <a:r>
              <a:rPr lang="ru-RU" sz="2000" dirty="0" smtClean="0">
                <a:solidFill>
                  <a:schemeClr val="tx2"/>
                </a:solidFill>
                <a:latin typeface="+mj-lt"/>
              </a:rPr>
              <a:t>оявилась пена </a:t>
            </a:r>
            <a:r>
              <a:rPr lang="ru-RU" sz="2000" dirty="0" smtClean="0">
                <a:solidFill>
                  <a:schemeClr val="tx2"/>
                </a:solidFill>
                <a:latin typeface="+mj-lt"/>
              </a:rPr>
              <a:t>и начала стекать по склонам «лава</a:t>
            </a:r>
            <a:r>
              <a:rPr lang="ru-RU" sz="2000" dirty="0" smtClean="0">
                <a:solidFill>
                  <a:schemeClr val="tx2"/>
                </a:solidFill>
                <a:latin typeface="+mj-lt"/>
              </a:rPr>
              <a:t>».</a:t>
            </a:r>
          </a:p>
          <a:p>
            <a:pPr algn="just">
              <a:buNone/>
            </a:pPr>
            <a:r>
              <a:rPr lang="ru-RU" sz="2000" dirty="0" smtClean="0">
                <a:solidFill>
                  <a:schemeClr val="tx2"/>
                </a:solidFill>
                <a:latin typeface="+mj-lt"/>
              </a:rPr>
              <a:t>В- Вам понравился фокус?(Да)</a:t>
            </a:r>
          </a:p>
          <a:p>
            <a:pPr algn="just">
              <a:buNone/>
            </a:pPr>
            <a:r>
              <a:rPr lang="ru-RU" sz="2000" dirty="0" smtClean="0">
                <a:solidFill>
                  <a:schemeClr val="tx2"/>
                </a:solidFill>
                <a:latin typeface="+mj-lt"/>
              </a:rPr>
              <a:t>Очень </a:t>
            </a:r>
            <a:r>
              <a:rPr lang="ru-RU" sz="2000" dirty="0" smtClean="0">
                <a:solidFill>
                  <a:schemeClr val="tx2"/>
                </a:solidFill>
                <a:latin typeface="+mj-lt"/>
              </a:rPr>
              <a:t>увлекательное зрелище, дети были в восторге от </a:t>
            </a:r>
            <a:r>
              <a:rPr lang="ru-RU" sz="2000" dirty="0" smtClean="0">
                <a:solidFill>
                  <a:schemeClr val="tx2"/>
                </a:solidFill>
                <a:latin typeface="+mj-lt"/>
              </a:rPr>
              <a:t>извержения</a:t>
            </a:r>
          </a:p>
          <a:p>
            <a:pPr algn="just">
              <a:buNone/>
            </a:pPr>
            <a:r>
              <a:rPr lang="ru-RU" sz="2000" dirty="0" smtClean="0">
                <a:solidFill>
                  <a:schemeClr val="tx2"/>
                </a:solidFill>
                <a:latin typeface="+mj-lt"/>
              </a:rPr>
              <a:t>«вулкана</a:t>
            </a:r>
            <a:r>
              <a:rPr lang="ru-RU" sz="2000" dirty="0" smtClean="0">
                <a:solidFill>
                  <a:schemeClr val="tx2"/>
                </a:solidFill>
                <a:latin typeface="+mj-lt"/>
              </a:rPr>
              <a:t>».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Фестиваль\20211201_1224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980728"/>
            <a:ext cx="3456384" cy="3888431"/>
          </a:xfrm>
          <a:prstGeom prst="rect">
            <a:avLst/>
          </a:prstGeom>
          <a:noFill/>
        </p:spPr>
      </p:pic>
      <p:pic>
        <p:nvPicPr>
          <p:cNvPr id="1027" name="Picture 3" descr="C:\Users\1\Desktop\Фестиваль\20211201_1222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980728"/>
            <a:ext cx="4032448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08912" cy="62646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1506" name="Picture 2" descr="C:\Users\1\Desktop\2021-11-12-09-44-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67528" cy="68634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305800" cy="62646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1\Desktop\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714110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37032" cy="640871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Цель</a:t>
            </a:r>
            <a:r>
              <a:rPr lang="ru-RU" dirty="0" smtClean="0"/>
              <a:t>- </a:t>
            </a:r>
            <a:r>
              <a:rPr lang="ru-RU" sz="2700" dirty="0" smtClean="0"/>
              <a:t>воспитать интерес к исследовательской деятельности в процессе познавательной активности детей.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>
                <a:solidFill>
                  <a:srgbClr val="0070C0"/>
                </a:solidFill>
              </a:rPr>
              <a:t>Задачи: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>
                <a:solidFill>
                  <a:srgbClr val="0070C0"/>
                </a:solidFill>
              </a:rPr>
              <a:t>Обучающие: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200" dirty="0" smtClean="0"/>
              <a:t>1.Закреплять представления о свойствах воды, песка.</a:t>
            </a:r>
            <a:br>
              <a:rPr lang="ru-RU" sz="2200" dirty="0" smtClean="0"/>
            </a:br>
            <a:r>
              <a:rPr lang="ru-RU" sz="2200" dirty="0" smtClean="0"/>
              <a:t>2. Активизировать и обогащать словарь детей.</a:t>
            </a:r>
            <a:br>
              <a:rPr lang="ru-RU" sz="2200" dirty="0" smtClean="0"/>
            </a:br>
            <a:r>
              <a:rPr lang="ru-RU" sz="2200" b="1" dirty="0" smtClean="0">
                <a:solidFill>
                  <a:srgbClr val="0070C0"/>
                </a:solidFill>
              </a:rPr>
              <a:t>Развивающие</a:t>
            </a:r>
            <a:r>
              <a:rPr lang="ru-RU" sz="2200" dirty="0" smtClean="0">
                <a:solidFill>
                  <a:srgbClr val="0070C0"/>
                </a:solidFill>
              </a:rPr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/>
              <a:t>1. Развивать навыки проведения первых опытов.</a:t>
            </a:r>
            <a:br>
              <a:rPr lang="ru-RU" sz="2200" dirty="0" smtClean="0"/>
            </a:br>
            <a:r>
              <a:rPr lang="ru-RU" sz="2200" dirty="0" smtClean="0"/>
              <a:t>2. Развивать любознательность, познавательный интерес, самостоятельность.</a:t>
            </a:r>
            <a:br>
              <a:rPr lang="ru-RU" sz="2200" dirty="0" smtClean="0"/>
            </a:br>
            <a:r>
              <a:rPr lang="ru-RU" sz="2200" b="1" dirty="0" smtClean="0">
                <a:solidFill>
                  <a:srgbClr val="0070C0"/>
                </a:solidFill>
              </a:rPr>
              <a:t>Воспитательные:</a:t>
            </a:r>
            <a:r>
              <a:rPr lang="ru-RU" sz="2200" dirty="0" smtClean="0">
                <a:solidFill>
                  <a:srgbClr val="0070C0"/>
                </a:solidFill>
              </a:rPr>
              <a:t> </a:t>
            </a:r>
            <a:r>
              <a:rPr lang="ru-RU" sz="2200" dirty="0" smtClean="0"/>
              <a:t>воспитывать эмоционально-ценностное отношение к окружающему миру.</a:t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  <p:pic>
        <p:nvPicPr>
          <p:cNvPr id="2050" name="Picture 2" descr="C:\Users\1\Desktop\himik2-displ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4262" y="2276872"/>
            <a:ext cx="1812590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82125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«</a:t>
            </a:r>
            <a:r>
              <a:rPr lang="ru-RU" sz="2400" dirty="0" smtClean="0">
                <a:solidFill>
                  <a:schemeClr val="accent1"/>
                </a:solidFill>
              </a:rPr>
              <a:t>Чем больше ребенок видит, слышит и переживает, чем больше он </a:t>
            </a:r>
            <a:br>
              <a:rPr lang="ru-RU" sz="2400" dirty="0" smtClean="0">
                <a:solidFill>
                  <a:schemeClr val="accent1"/>
                </a:solidFill>
              </a:rPr>
            </a:br>
            <a:r>
              <a:rPr lang="ru-RU" sz="2400" dirty="0" smtClean="0">
                <a:solidFill>
                  <a:schemeClr val="accent1"/>
                </a:solidFill>
              </a:rPr>
              <a:t>узнает и усваивает, чем большим количеством элементов </a:t>
            </a:r>
            <a:br>
              <a:rPr lang="ru-RU" sz="2400" dirty="0" smtClean="0">
                <a:solidFill>
                  <a:schemeClr val="accent1"/>
                </a:solidFill>
              </a:rPr>
            </a:br>
            <a:r>
              <a:rPr lang="ru-RU" sz="2400" dirty="0" smtClean="0">
                <a:solidFill>
                  <a:schemeClr val="accent1"/>
                </a:solidFill>
              </a:rPr>
              <a:t>действительности он располагает в своем опыте, тем значительнее и </a:t>
            </a:r>
            <a:br>
              <a:rPr lang="ru-RU" sz="2400" dirty="0" smtClean="0">
                <a:solidFill>
                  <a:schemeClr val="accent1"/>
                </a:solidFill>
              </a:rPr>
            </a:br>
            <a:r>
              <a:rPr lang="ru-RU" sz="2400" dirty="0" smtClean="0">
                <a:solidFill>
                  <a:schemeClr val="accent1"/>
                </a:solidFill>
              </a:rPr>
              <a:t>продуктивнее при других равных условиях будет его творческая </a:t>
            </a:r>
            <a:br>
              <a:rPr lang="ru-RU" sz="2400" dirty="0" smtClean="0">
                <a:solidFill>
                  <a:schemeClr val="accent1"/>
                </a:solidFill>
              </a:rPr>
            </a:br>
            <a:r>
              <a:rPr lang="ru-RU" sz="2400" dirty="0" smtClean="0">
                <a:solidFill>
                  <a:schemeClr val="accent1"/>
                </a:solidFill>
              </a:rPr>
              <a:t>деятельность» </a:t>
            </a:r>
            <a:br>
              <a:rPr lang="ru-RU" sz="2400" dirty="0" smtClean="0">
                <a:solidFill>
                  <a:schemeClr val="accent1"/>
                </a:solidFill>
              </a:rPr>
            </a:br>
            <a:r>
              <a:rPr lang="ru-RU" sz="2400" dirty="0" smtClean="0">
                <a:solidFill>
                  <a:schemeClr val="accent1"/>
                </a:solidFill>
              </a:rPr>
              <a:t>                                                                            </a:t>
            </a:r>
            <a:r>
              <a:rPr lang="ru-RU" sz="2400" dirty="0" err="1" smtClean="0">
                <a:solidFill>
                  <a:schemeClr val="accent1"/>
                </a:solidFill>
              </a:rPr>
              <a:t>Л.С.Выготский</a:t>
            </a:r>
            <a:r>
              <a:rPr lang="ru-RU" sz="2400" dirty="0" smtClean="0">
                <a:solidFill>
                  <a:schemeClr val="accent1"/>
                </a:solidFill>
              </a:rPr>
              <a:t>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3074" name="Picture 2" descr="C:\Users\1\Desktop\0C47E00D-0229-4403-B405-9BD5928D93AF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653136"/>
            <a:ext cx="4536504" cy="2016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686800" cy="626469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                    </a:t>
            </a:r>
            <a:r>
              <a:rPr lang="ru-RU" sz="6000" dirty="0" smtClean="0">
                <a:solidFill>
                  <a:srgbClr val="0070C0"/>
                </a:solidFill>
              </a:rPr>
              <a:t>Актуальность темы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  Ребенок рождается исследователем. Неутолимая жажда новых впечатлений, и любопытство, постоянное стремление наблюдать и экспериментировать, самостоятельно искать новые сведенья о мире, традиционно рассматриваются как важнейшие черты детского поведения .Удовлетворяя свою любознательность в процессе активной позновательно-исследовательской деятельности, которая естественной форме проявляется в виде детского экспериментирования ,ребенок с одной стороны расширяет представления ,с другой начинает овладевать основополагающими культурными формами </a:t>
            </a:r>
            <a:r>
              <a:rPr lang="ru-RU" sz="2400" dirty="0" smtClean="0"/>
              <a:t>упорядочения опыта</a:t>
            </a:r>
            <a:r>
              <a:rPr lang="ru-RU" sz="2400" dirty="0" smtClean="0"/>
              <a:t>: причинно-следственными, пространственными, и временными отношениями позволяющими связать отдельные представления в целостную картину мира.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37032" cy="668883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Виды занятий по экспериментированию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·          </a:t>
            </a:r>
            <a:r>
              <a:rPr lang="ru-RU" sz="1800" dirty="0" smtClean="0"/>
              <a:t> Игры-эксперименты. Поскольку ведущей деятельностью детей дошкольного возраста является игра, первые опыты и эксперименты проводятся в русле игровой направленности. На занятии присутствует сказочный персонаж, который даёт ребятам задания или просит о помощи в проблемной ситуации. Возможно создание игровой ситуации, где дети будут действовать в вымышленных условиях (царство снега и льда, в гостях у Феи воздуха и др.).</a:t>
            </a:r>
            <a:br>
              <a:rPr lang="ru-RU" sz="1800" dirty="0" smtClean="0"/>
            </a:br>
            <a:r>
              <a:rPr lang="ru-RU" sz="1800" dirty="0" smtClean="0"/>
              <a:t>·           Моделирование. Знания о свойствах предметов дети могут получить через изучение или построение моделей реально существующих объектов (вулкан, айсберг, полярное сияние). К моделированию в опытно-экспериментальной деятельности способны дети 3–4 лет (например, моделируют вихрь при мощи кусочков бумаги и создания воздушного потока), педагогу важно учитывать возрастные особенности детей, модель должна быть понятной и доступной.</a:t>
            </a:r>
            <a:br>
              <a:rPr lang="ru-RU" sz="1800" dirty="0" smtClean="0"/>
            </a:br>
            <a:r>
              <a:rPr lang="ru-RU" sz="1800" dirty="0" smtClean="0"/>
              <a:t>·           Опыты. Проведение опытов позволяет в наглядной форме объяснить физические явления на занятиях по окружающему миру. Необходимо провести инструктаж по работе в мини-лаборатории или экспериментированию на рабочем месте, проговорить совместно с воспитанниками правила безопасности. Самостоятельное проведение опыта ярче откладывается в памяти ребёнка. Дошкольники ставят опыты с водой, воздухом, различными видами почвы, магнитами. Комплексные виды опытов в детском саду обычно направлены на расширение представлений о свойствах почвы, воды, воздуха.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4098" name="Picture 2" descr="C:\Users\1\Desktop\2021-11-12-09-44-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301208"/>
            <a:ext cx="8070478" cy="1556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621216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«Разноцветная вода».</a:t>
            </a:r>
            <a:br>
              <a:rPr lang="ru-RU" b="1" dirty="0" smtClean="0"/>
            </a:br>
            <a:r>
              <a:rPr lang="ru-RU" sz="1800" dirty="0" smtClean="0"/>
              <a:t>На подносе в ряд стоят 3 баночки  наполненные водой.</a:t>
            </a:r>
            <a:br>
              <a:rPr lang="ru-RU" sz="1800" dirty="0" smtClean="0"/>
            </a:br>
            <a:r>
              <a:rPr lang="ru-RU" sz="1800" dirty="0" smtClean="0"/>
              <a:t>Что вы видите? А какая вода? У неё есть цвет? </a:t>
            </a:r>
            <a:r>
              <a:rPr lang="ru-RU" sz="1800" i="1" dirty="0" smtClean="0"/>
              <a:t>(Прозрачная)</a:t>
            </a:r>
            <a:br>
              <a:rPr lang="ru-RU" sz="1800" i="1" dirty="0" smtClean="0"/>
            </a:br>
            <a:r>
              <a:rPr lang="ru-RU" sz="1800" i="1" dirty="0" smtClean="0"/>
              <a:t>В</a:t>
            </a:r>
            <a:r>
              <a:rPr lang="ru-RU" sz="1800" dirty="0" smtClean="0"/>
              <a:t>- Была водичка простой,</a:t>
            </a:r>
            <a:br>
              <a:rPr lang="ru-RU" sz="1800" dirty="0" smtClean="0"/>
            </a:br>
            <a:r>
              <a:rPr lang="ru-RU" sz="1800" dirty="0" smtClean="0"/>
              <a:t>Стала водичка цветной!</a:t>
            </a:r>
            <a:r>
              <a:rPr lang="ru-RU" sz="1800" i="1" dirty="0" smtClean="0"/>
              <a:t/>
            </a:r>
            <a:br>
              <a:rPr lang="ru-RU" sz="1800" i="1" dirty="0" smtClean="0"/>
            </a:br>
            <a:r>
              <a:rPr lang="ru-RU" sz="1800" i="1" dirty="0" smtClean="0"/>
              <a:t>В- </a:t>
            </a:r>
            <a:r>
              <a:rPr lang="ru-RU" sz="1800" dirty="0" smtClean="0"/>
              <a:t>как вы думаете, в чём секрет этого фокуса? Почему вода окрасилась в разные цвета?</a:t>
            </a:r>
            <a:r>
              <a:rPr lang="ru-RU" sz="1800" i="1" dirty="0" smtClean="0"/>
              <a:t/>
            </a:r>
            <a:br>
              <a:rPr lang="ru-RU" sz="1800" i="1" dirty="0" smtClean="0"/>
            </a:br>
            <a:r>
              <a:rPr lang="ru-RU" sz="1800" i="1" dirty="0" smtClean="0"/>
              <a:t>В- </a:t>
            </a:r>
            <a:r>
              <a:rPr lang="ru-RU" sz="1800" dirty="0" smtClean="0"/>
              <a:t>Действительно, мы положили густую гуашь под крышку бутылки. Пока ребята встряхивали её – краска попадала в воду - вода окрасилась.</a:t>
            </a:r>
            <a:br>
              <a:rPr lang="ru-RU" sz="1800" dirty="0" smtClean="0"/>
            </a:br>
            <a:r>
              <a:rPr lang="ru-RU" sz="1800" dirty="0" smtClean="0"/>
              <a:t>- Значит, какое свойство есть у воды? (Вода не имеет цвета. Но если в ней растворить краску или краситель – она приобретёт цвет).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i="1" dirty="0" smtClean="0"/>
              <a:t/>
            </a:r>
            <a:br>
              <a:rPr lang="ru-RU" sz="1800" i="1" dirty="0" smtClean="0"/>
            </a:br>
            <a:r>
              <a:rPr lang="ru-RU" sz="1800" i="1" dirty="0" smtClean="0"/>
              <a:t/>
            </a:r>
            <a:br>
              <a:rPr lang="ru-RU" sz="1800" i="1" dirty="0" smtClean="0"/>
            </a:br>
            <a:r>
              <a:rPr lang="ru-RU" sz="1800" i="1" dirty="0" smtClean="0"/>
              <a:t/>
            </a:r>
            <a:br>
              <a:rPr lang="ru-RU" sz="1800" i="1" dirty="0" smtClean="0"/>
            </a:br>
            <a:r>
              <a:rPr lang="ru-RU" sz="1800" i="1" dirty="0" smtClean="0"/>
              <a:t/>
            </a:r>
            <a:br>
              <a:rPr lang="ru-RU" sz="1800" i="1" dirty="0" smtClean="0"/>
            </a:br>
            <a:r>
              <a:rPr lang="ru-RU" sz="1800" i="1" dirty="0" smtClean="0"/>
              <a:t/>
            </a:r>
            <a:br>
              <a:rPr lang="ru-RU" sz="1800" i="1" dirty="0" smtClean="0"/>
            </a:br>
            <a:r>
              <a:rPr lang="ru-RU" sz="1800" i="1" dirty="0" smtClean="0"/>
              <a:t/>
            </a:r>
            <a:br>
              <a:rPr lang="ru-RU" sz="1800" i="1" dirty="0" smtClean="0"/>
            </a:br>
            <a:r>
              <a:rPr lang="ru-RU" sz="1800" i="1" dirty="0" smtClean="0"/>
              <a:t/>
            </a:r>
            <a:br>
              <a:rPr lang="ru-RU" sz="1800" i="1" dirty="0" smtClean="0"/>
            </a:br>
            <a:r>
              <a:rPr lang="ru-RU" sz="1800" i="1" dirty="0" smtClean="0"/>
              <a:t/>
            </a:r>
            <a:br>
              <a:rPr lang="ru-RU" sz="1800" i="1" dirty="0" smtClean="0"/>
            </a:br>
            <a:r>
              <a:rPr lang="ru-RU" sz="1800" i="1" dirty="0" smtClean="0"/>
              <a:t/>
            </a:r>
            <a:br>
              <a:rPr lang="ru-RU" sz="1800" i="1" dirty="0" smtClean="0"/>
            </a:br>
            <a:r>
              <a:rPr lang="ru-RU" sz="1800" i="1" dirty="0" smtClean="0"/>
              <a:t/>
            </a:r>
            <a:br>
              <a:rPr lang="ru-RU" sz="1800" i="1" dirty="0" smtClean="0"/>
            </a:br>
            <a:r>
              <a:rPr lang="ru-RU" sz="1800" i="1" dirty="0" smtClean="0"/>
              <a:t/>
            </a:r>
            <a:br>
              <a:rPr lang="ru-RU" sz="1800" i="1" dirty="0" smtClean="0"/>
            </a:br>
            <a:r>
              <a:rPr lang="ru-RU" sz="1800" i="1" dirty="0" smtClean="0"/>
              <a:t/>
            </a:r>
            <a:br>
              <a:rPr lang="ru-RU" sz="1800" i="1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1026" name="Picture 2" descr="C:\Users\1\Desktop\Новая папка (3)\20211111_0918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05064"/>
            <a:ext cx="3825264" cy="2664296"/>
          </a:xfrm>
          <a:prstGeom prst="rect">
            <a:avLst/>
          </a:prstGeom>
          <a:noFill/>
        </p:spPr>
      </p:pic>
      <p:pic>
        <p:nvPicPr>
          <p:cNvPr id="1027" name="Picture 3" descr="C:\Users\1\Desktop\Новая папка (3)\20211111_0918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140968"/>
            <a:ext cx="3744416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734744" cy="6400800"/>
          </a:xfrm>
        </p:spPr>
        <p:txBody>
          <a:bodyPr>
            <a:normAutofit fontScale="90000"/>
          </a:bodyPr>
          <a:lstStyle/>
          <a:p>
            <a:r>
              <a:rPr lang="ru-RU" sz="2000" b="1" cap="none" dirty="0" smtClean="0"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000" b="1" cap="none" dirty="0" smtClean="0"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</a:br>
            <a:r>
              <a:rPr lang="ru-RU" sz="2000" b="1" cap="none" dirty="0" smtClean="0"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000" b="1" cap="none" dirty="0" smtClean="0"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</a:br>
            <a:r>
              <a:rPr lang="ru-RU" sz="2000" b="1" cap="none" dirty="0" smtClean="0"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000" b="1" cap="none" dirty="0" smtClean="0"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</a:br>
            <a:r>
              <a:rPr lang="ru-RU" sz="2000" b="1" cap="none" dirty="0" smtClean="0"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000" b="1" cap="none" dirty="0" smtClean="0"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</a:br>
            <a:r>
              <a:rPr lang="ru-RU" sz="2000" b="1" cap="none" dirty="0" smtClean="0"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000" b="1" cap="none" dirty="0" smtClean="0"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333333"/>
                </a:solidFill>
                <a:latin typeface="Helvetica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333333"/>
                </a:solidFill>
                <a:latin typeface="Helvetica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333333"/>
                </a:solidFill>
                <a:latin typeface="Helvetica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333333"/>
                </a:solidFill>
                <a:latin typeface="Helvetica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333333"/>
                </a:solidFill>
                <a:latin typeface="Helvetica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333333"/>
                </a:solidFill>
                <a:latin typeface="Helvetica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333333"/>
                </a:solidFill>
                <a:latin typeface="Helvetica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333333"/>
                </a:solidFill>
                <a:latin typeface="Helvetica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333333"/>
                </a:solidFill>
                <a:latin typeface="Helvetica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333333"/>
                </a:solidFill>
                <a:latin typeface="Helvetica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333333"/>
                </a:solidFill>
                <a:latin typeface="Helvetica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333333"/>
                </a:solidFill>
                <a:latin typeface="Helvetica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333333"/>
                </a:solidFill>
                <a:latin typeface="Helvetica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333333"/>
                </a:solidFill>
                <a:latin typeface="Helvetica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333333"/>
                </a:solidFill>
                <a:latin typeface="Helvetica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333333"/>
                </a:solidFill>
                <a:latin typeface="Helvetica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333333"/>
                </a:solidFill>
                <a:latin typeface="Helvetica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333333"/>
                </a:solidFill>
                <a:latin typeface="Helvetica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333333"/>
                </a:solidFill>
                <a:latin typeface="Helvetica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333333"/>
                </a:solidFill>
                <a:latin typeface="Helvetica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333333"/>
                </a:solidFill>
                <a:latin typeface="Helvetica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333333"/>
                </a:solidFill>
                <a:latin typeface="Helvetica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333333"/>
                </a:solidFill>
                <a:latin typeface="Helvetica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333333"/>
                </a:solidFill>
                <a:latin typeface="Helvetica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333333"/>
                </a:solidFill>
                <a:latin typeface="Helvetica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333333"/>
                </a:solidFill>
                <a:latin typeface="Helvetica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333333"/>
                </a:solidFill>
                <a:latin typeface="Helvetica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333333"/>
                </a:solidFill>
                <a:latin typeface="Helvetica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333333"/>
                </a:solidFill>
                <a:latin typeface="Helvetica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333333"/>
                </a:solidFill>
                <a:latin typeface="Helvetica"/>
                <a:ea typeface="Times New Roman" pitchFamily="18" charset="0"/>
                <a:cs typeface="Times New Roman" pitchFamily="18" charset="0"/>
              </a:rPr>
            </a:br>
            <a:r>
              <a:rPr lang="ru-RU" sz="4400" b="1" cap="none" dirty="0" smtClean="0"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«Песочные фигурки».</a:t>
            </a:r>
            <a:r>
              <a:rPr lang="ru-RU" sz="2200" cap="none" dirty="0" smtClean="0"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2200" cap="none" dirty="0" smtClean="0"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200" i="1" cap="none" dirty="0" smtClean="0">
                <a:effectLst/>
                <a:ea typeface="Times New Roman" pitchFamily="18" charset="0"/>
                <a:cs typeface="Aharoni" pitchFamily="2" charset="-79"/>
              </a:rPr>
              <a:t>Дети подходят к столу, где лежит песок и формочки.</a:t>
            </a:r>
            <a:r>
              <a:rPr lang="ru-RU" sz="2200" cap="none" dirty="0" smtClean="0">
                <a:effectLst/>
                <a:ea typeface="Times New Roman" pitchFamily="18" charset="0"/>
                <a:cs typeface="Aharoni" pitchFamily="2" charset="-79"/>
              </a:rPr>
              <a:t/>
            </a:r>
            <a:br>
              <a:rPr lang="ru-RU" sz="2200" cap="none" dirty="0" smtClean="0">
                <a:effectLst/>
                <a:ea typeface="Times New Roman" pitchFamily="18" charset="0"/>
                <a:cs typeface="Aharoni" pitchFamily="2" charset="-79"/>
              </a:rPr>
            </a:br>
            <a:r>
              <a:rPr lang="ru-RU" sz="2200" b="1" cap="none" dirty="0" smtClean="0">
                <a:effectLst/>
                <a:ea typeface="Times New Roman" pitchFamily="18" charset="0"/>
                <a:cs typeface="Aharoni" pitchFamily="2" charset="-79"/>
              </a:rPr>
              <a:t> В- </a:t>
            </a:r>
            <a:r>
              <a:rPr lang="ru-RU" sz="2200" cap="none" dirty="0" smtClean="0">
                <a:effectLst/>
                <a:ea typeface="Times New Roman" pitchFamily="18" charset="0"/>
                <a:cs typeface="Aharoni" pitchFamily="2" charset="-79"/>
              </a:rPr>
              <a:t>Песочные фигурки всегда украшают детскую площадку. Давайте  сделаем фигурки из песка.</a:t>
            </a:r>
            <a:br>
              <a:rPr lang="ru-RU" sz="2200" cap="none" dirty="0" smtClean="0">
                <a:effectLst/>
                <a:ea typeface="Times New Roman" pitchFamily="18" charset="0"/>
                <a:cs typeface="Aharoni" pitchFamily="2" charset="-79"/>
              </a:rPr>
            </a:br>
            <a:r>
              <a:rPr lang="ru-RU" sz="2200" b="1" cap="none" dirty="0" smtClean="0">
                <a:effectLst/>
                <a:ea typeface="Times New Roman" pitchFamily="18" charset="0"/>
                <a:cs typeface="Aharoni" pitchFamily="2" charset="-79"/>
              </a:rPr>
              <a:t> В- </a:t>
            </a:r>
            <a:r>
              <a:rPr lang="ru-RU" sz="2200" cap="none" dirty="0" smtClean="0">
                <a:effectLst/>
                <a:ea typeface="Times New Roman" pitchFamily="18" charset="0"/>
                <a:cs typeface="Aharoni" pitchFamily="2" charset="-79"/>
              </a:rPr>
              <a:t>Надо же, ничего не получается! Но вы не огорчайтесь.</a:t>
            </a:r>
            <a:br>
              <a:rPr lang="ru-RU" sz="2200" cap="none" dirty="0" smtClean="0">
                <a:effectLst/>
                <a:ea typeface="Times New Roman" pitchFamily="18" charset="0"/>
                <a:cs typeface="Aharoni" pitchFamily="2" charset="-79"/>
              </a:rPr>
            </a:br>
            <a:r>
              <a:rPr lang="ru-RU" sz="2200" b="1" cap="none" dirty="0" smtClean="0">
                <a:effectLst/>
                <a:ea typeface="Times New Roman" pitchFamily="18" charset="0"/>
                <a:cs typeface="Aharoni" pitchFamily="2" charset="-79"/>
              </a:rPr>
              <a:t>В- </a:t>
            </a:r>
            <a:r>
              <a:rPr lang="ru-RU" sz="2200" cap="none" dirty="0" smtClean="0">
                <a:effectLst/>
                <a:ea typeface="Times New Roman" pitchFamily="18" charset="0"/>
                <a:cs typeface="Aharoni" pitchFamily="2" charset="-79"/>
              </a:rPr>
              <a:t>Мы  сейчас поколдуем немножко.</a:t>
            </a:r>
            <a:br>
              <a:rPr lang="ru-RU" sz="2200" cap="none" dirty="0" smtClean="0">
                <a:effectLst/>
                <a:ea typeface="Times New Roman" pitchFamily="18" charset="0"/>
                <a:cs typeface="Aharoni" pitchFamily="2" charset="-79"/>
              </a:rPr>
            </a:br>
            <a:r>
              <a:rPr lang="ru-RU" sz="2200" cap="none" dirty="0" smtClean="0">
                <a:effectLst/>
                <a:ea typeface="Times New Roman" pitchFamily="18" charset="0"/>
                <a:cs typeface="Aharoni" pitchFamily="2" charset="-79"/>
              </a:rPr>
              <a:t>Раз, два, три – ты песочек оживи!(смешивает  воду с песком</a:t>
            </a:r>
            <a:br>
              <a:rPr lang="ru-RU" sz="2200" cap="none" dirty="0" smtClean="0">
                <a:effectLst/>
                <a:ea typeface="Times New Roman" pitchFamily="18" charset="0"/>
                <a:cs typeface="Aharoni" pitchFamily="2" charset="-79"/>
              </a:rPr>
            </a:br>
            <a:r>
              <a:rPr lang="ru-RU" sz="2200" b="1" cap="none" dirty="0" smtClean="0">
                <a:effectLst/>
                <a:ea typeface="Times New Roman" pitchFamily="18" charset="0"/>
                <a:cs typeface="Aharoni" pitchFamily="2" charset="-79"/>
              </a:rPr>
              <a:t> В- </a:t>
            </a:r>
            <a:r>
              <a:rPr lang="ru-RU" sz="2200" cap="none" dirty="0" smtClean="0">
                <a:effectLst/>
                <a:ea typeface="Times New Roman" pitchFamily="18" charset="0"/>
                <a:cs typeface="Aharoni" pitchFamily="2" charset="-79"/>
              </a:rPr>
              <a:t>Попробуем теперь фигурки слепить.</a:t>
            </a:r>
            <a:br>
              <a:rPr lang="ru-RU" sz="2200" cap="none" dirty="0" smtClean="0">
                <a:effectLst/>
                <a:ea typeface="Times New Roman" pitchFamily="18" charset="0"/>
                <a:cs typeface="Aharoni" pitchFamily="2" charset="-79"/>
              </a:rPr>
            </a:br>
            <a:r>
              <a:rPr lang="ru-RU" sz="2200" b="1" cap="none" dirty="0" smtClean="0">
                <a:cs typeface="Aharoni" pitchFamily="2" charset="-79"/>
              </a:rPr>
              <a:t>В</a:t>
            </a:r>
            <a:r>
              <a:rPr lang="ru-RU" sz="2200" cap="none" dirty="0" smtClean="0">
                <a:cs typeface="Aharoni" pitchFamily="2" charset="-79"/>
              </a:rPr>
              <a:t>- как вы думаете, почему в первый раз мы не смогли сделать фигурки? (Он был сухой, рассыпался).</a:t>
            </a:r>
            <a:br>
              <a:rPr lang="ru-RU" sz="2200" cap="none" dirty="0" smtClean="0">
                <a:cs typeface="Aharoni" pitchFamily="2" charset="-79"/>
              </a:rPr>
            </a:br>
            <a:r>
              <a:rPr lang="ru-RU" sz="2200" b="1" cap="none" dirty="0" smtClean="0">
                <a:cs typeface="Aharoni" pitchFamily="2" charset="-79"/>
              </a:rPr>
              <a:t>В</a:t>
            </a:r>
            <a:r>
              <a:rPr lang="ru-RU" sz="2200" cap="none" dirty="0" smtClean="0">
                <a:cs typeface="Aharoni" pitchFamily="2" charset="-79"/>
              </a:rPr>
              <a:t>: кто догадался, какой секрет у этого фокуса? Что мы сделали с песком, чтобы слепить столько забавных фигурок? Ответы детей. (Добавили в него воду).</a:t>
            </a:r>
            <a:br>
              <a:rPr lang="ru-RU" sz="2200" cap="none" dirty="0" smtClean="0">
                <a:cs typeface="Aharoni" pitchFamily="2" charset="-79"/>
              </a:rPr>
            </a:br>
            <a:r>
              <a:rPr lang="ru-RU" sz="2200" cap="none" dirty="0" smtClean="0">
                <a:cs typeface="Aharoni" pitchFamily="2" charset="-79"/>
              </a:rPr>
              <a:t>- Какое свойство есть у песка? (Если песок сухой – он сыпучий. Если песок намочить, он становится рыхлым, может принимать нужную форму).</a:t>
            </a:r>
            <a:br>
              <a:rPr lang="ru-RU" sz="2200" cap="none" dirty="0" smtClean="0">
                <a:cs typeface="Aharoni" pitchFamily="2" charset="-79"/>
              </a:rPr>
            </a:br>
            <a:r>
              <a:rPr lang="ru-RU" cap="none" dirty="0" smtClean="0"/>
              <a:t/>
            </a:r>
            <a:br>
              <a:rPr lang="ru-RU" cap="none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61401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9458" name="Picture 2" descr="C:\Users\1\Desktop\Новая папка (3)\IMG-1fe7d5532dadcd8fdf7db46cef35e6cf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764704"/>
            <a:ext cx="2952328" cy="3936438"/>
          </a:xfrm>
          <a:prstGeom prst="rect">
            <a:avLst/>
          </a:prstGeom>
          <a:noFill/>
        </p:spPr>
      </p:pic>
      <p:pic>
        <p:nvPicPr>
          <p:cNvPr id="19459" name="Picture 3" descr="C:\Users\1\Desktop\Новая папка (3)\IMG-e09ba593f4098fd94685d15982321bc9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268760"/>
            <a:ext cx="2520280" cy="3360373"/>
          </a:xfrm>
          <a:prstGeom prst="rect">
            <a:avLst/>
          </a:prstGeom>
          <a:noFill/>
        </p:spPr>
      </p:pic>
      <p:pic>
        <p:nvPicPr>
          <p:cNvPr id="19460" name="Picture 4" descr="C:\Users\1\Desktop\Новая папка (3)\IMG-1e90e2342d19f5d468e040c6473494f8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1916831"/>
            <a:ext cx="3168352" cy="42244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996136"/>
          </a:xfrm>
        </p:spPr>
        <p:txBody>
          <a:bodyPr>
            <a:normAutofit fontScale="90000"/>
          </a:bodyPr>
          <a:lstStyle/>
          <a:p>
            <a:r>
              <a:rPr lang="ru-RU" sz="2800" i="1" cap="none" dirty="0" smtClean="0">
                <a:solidFill>
                  <a:srgbClr val="333333"/>
                </a:solidFill>
                <a:effectLst/>
                <a:ea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4400" b="1" cap="none" dirty="0" smtClean="0">
                <a:effectLst/>
                <a:ea typeface="Times New Roman" pitchFamily="18" charset="0"/>
                <a:cs typeface="Times New Roman" pitchFamily="18" charset="0"/>
              </a:rPr>
              <a:t>«Чудеса со снегом»</a:t>
            </a:r>
            <a:r>
              <a:rPr lang="ru-RU" sz="4400" i="1" cap="none" dirty="0" smtClean="0">
                <a:effectLst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4400" i="1" cap="none" dirty="0" smtClean="0">
                <a:effectLst/>
                <a:ea typeface="Times New Roman" pitchFamily="18" charset="0"/>
                <a:cs typeface="Times New Roman" pitchFamily="18" charset="0"/>
              </a:rPr>
            </a:br>
            <a:r>
              <a:rPr lang="ru-RU" sz="2200" cap="none" dirty="0" smtClean="0">
                <a:effectLst/>
                <a:ea typeface="Times New Roman" pitchFamily="18" charset="0"/>
                <a:cs typeface="Times New Roman" pitchFamily="18" charset="0"/>
              </a:rPr>
              <a:t>Дети подходят к столу, где стоит ведро со снегом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В-Каким цветом снег? </a:t>
            </a:r>
            <a:br>
              <a:rPr lang="ru-RU" sz="2200" dirty="0" smtClean="0"/>
            </a:br>
            <a:r>
              <a:rPr lang="ru-RU" sz="2200" dirty="0" smtClean="0"/>
              <a:t>В- Можно ли играть со снегом в помещении? Почему ?Можно ли есть снег? Почему?(заболит горло)</a:t>
            </a:r>
            <a:br>
              <a:rPr lang="ru-RU" sz="2200" dirty="0" smtClean="0"/>
            </a:br>
            <a:r>
              <a:rPr lang="ru-RU" sz="2200" dirty="0" smtClean="0"/>
              <a:t>каждый ребенок брал снег и смотрел на то, как он тает на ладошке и превращается в воду. Таким образом, подвели детей к тому, что снег холодный, а ладошка теплая - поэтому снег тает, снег белый, а вода прозрачная.</a:t>
            </a:r>
            <a:br>
              <a:rPr lang="ru-RU" sz="2200" dirty="0" smtClean="0"/>
            </a:br>
            <a:r>
              <a:rPr lang="ru-RU" sz="2200" dirty="0" smtClean="0"/>
              <a:t>Затем дети окрашивали снег в разные цвета. </a:t>
            </a:r>
            <a:br>
              <a:rPr lang="ru-RU" sz="2200" dirty="0" smtClean="0"/>
            </a:br>
            <a:r>
              <a:rPr lang="ru-RU" sz="2200" b="1" dirty="0" smtClean="0">
                <a:cs typeface="Aharoni" pitchFamily="2" charset="-79"/>
              </a:rPr>
              <a:t> </a:t>
            </a:r>
            <a:r>
              <a:rPr lang="ru-RU" sz="2200" b="1" dirty="0" smtClean="0">
                <a:cs typeface="Aharoni" pitchFamily="2" charset="-79"/>
              </a:rPr>
              <a:t>В</a:t>
            </a:r>
            <a:r>
              <a:rPr lang="ru-RU" sz="2200" dirty="0" smtClean="0">
                <a:cs typeface="Aharoni" pitchFamily="2" charset="-79"/>
              </a:rPr>
              <a:t>: кто догадался, какой секрет у этого фокуса?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 Снег рыхлый и поэтому впитывает краску.</a:t>
            </a:r>
            <a:br>
              <a:rPr lang="ru-RU" sz="2200" dirty="0" smtClean="0"/>
            </a:br>
            <a:r>
              <a:rPr lang="ru-RU" sz="2200" dirty="0" smtClean="0"/>
              <a:t>Снег тает и превращается в воду.</a:t>
            </a:r>
            <a:br>
              <a:rPr lang="ru-RU" sz="2200" dirty="0" smtClean="0"/>
            </a:br>
            <a:r>
              <a:rPr lang="ru-RU" sz="2200" dirty="0" smtClean="0"/>
              <a:t> Вода становится такого же цвета, в какой мы окрашивали снег.</a:t>
            </a:r>
            <a:br>
              <a:rPr lang="ru-RU" sz="2200" dirty="0" smtClean="0"/>
            </a:br>
            <a:r>
              <a:rPr lang="ru-RU" sz="2200" dirty="0" smtClean="0"/>
              <a:t>Дети остались довольны таким экспериментом.</a:t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788</TotalTime>
  <Words>77</Words>
  <Application>Microsoft Office PowerPoint</Application>
  <PresentationFormat>Экран (4:3)</PresentationFormat>
  <Paragraphs>24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    Практика по популяризации   научных знаний.  Развлечение по исследовательской деятельности во второй младшей группе     Выполнила: Закарюкина Мирослава Михайловна.</vt:lpstr>
      <vt:lpstr>Цель- воспитать интерес к исследовательской деятельности в процессе познавательной активности детей. Задачи: Обучающие:  1.Закреплять представления о свойствах воды, песка. 2. Активизировать и обогащать словарь детей. Развивающие: 1. Развивать навыки проведения первых опытов. 2. Развивать любознательность, познавательный интерес, самостоятельность. Воспитательные: воспитывать эмоционально-ценностное отношение к окружающему миру.  </vt:lpstr>
      <vt:lpstr>«Чем больше ребенок видит, слышит и переживает, чем больше он  узнает и усваивает, чем большим количеством элементов  действительности он располагает в своем опыте, тем значительнее и  продуктивнее при других равных условиях будет его творческая  деятельность»                                                                              Л.С.Выготский.     </vt:lpstr>
      <vt:lpstr>                    Актуальность темы     Ребенок рождается исследователем. Неутолимая жажда новых впечатлений, и любопытство, постоянное стремление наблюдать и экспериментировать, самостоятельно искать новые сведенья о мире, традиционно рассматриваются как важнейшие черты детского поведения .Удовлетворяя свою любознательность в процессе активной позновательно-исследовательской деятельности, которая естественной форме проявляется в виде детского экспериментирования ,ребенок с одной стороны расширяет представления ,с другой начинает овладевать основополагающими культурными формами упорядочения опыта: причинно-следственными, пространственными, и временными отношениями позволяющими связать отдельные представления в целостную картину мира.  </vt:lpstr>
      <vt:lpstr>Виды занятий по экспериментированию ·           Игры-эксперименты. Поскольку ведущей деятельностью детей дошкольного возраста является игра, первые опыты и эксперименты проводятся в русле игровой направленности. На занятии присутствует сказочный персонаж, который даёт ребятам задания или просит о помощи в проблемной ситуации. Возможно создание игровой ситуации, где дети будут действовать в вымышленных условиях (царство снега и льда, в гостях у Феи воздуха и др.). ·           Моделирование. Знания о свойствах предметов дети могут получить через изучение или построение моделей реально существующих объектов (вулкан, айсберг, полярное сияние). К моделированию в опытно-экспериментальной деятельности способны дети 3–4 лет (например, моделируют вихрь при мощи кусочков бумаги и создания воздушного потока), педагогу важно учитывать возрастные особенности детей, модель должна быть понятной и доступной. ·           Опыты. Проведение опытов позволяет в наглядной форме объяснить физические явления на занятиях по окружающему миру. Необходимо провести инструктаж по работе в мини-лаборатории или экспериментированию на рабочем месте, проговорить совместно с воспитанниками правила безопасности. Самостоятельное проведение опыта ярче откладывается в памяти ребёнка. Дошкольники ставят опыты с водой, воздухом, различными видами почвы, магнитами. Комплексные виды опытов в детском саду обычно направлены на расширение представлений о свойствах почвы, воды, воздуха.      </vt:lpstr>
      <vt:lpstr>«Разноцветная вода». На подносе в ряд стоят 3 баночки  наполненные водой. Что вы видите? А какая вода? У неё есть цвет? (Прозрачная) В- Была водичка простой, Стала водичка цветной! В- как вы думаете, в чём секрет этого фокуса? Почему вода окрасилась в разные цвета? В- Действительно, мы положили густую гуашь под крышку бутылки. Пока ребята встряхивали её – краска попадала в воду - вода окрасилась. - Значит, какое свойство есть у воды? (Вода не имеет цвета. Но если в ней растворить краску или краситель – она приобретёт цвет).                </vt:lpstr>
      <vt:lpstr>                    «Песочные фигурки». Дети подходят к столу, где лежит песок и формочки.  В- Песочные фигурки всегда украшают детскую площадку. Давайте  сделаем фигурки из песка.  В- Надо же, ничего не получается! Но вы не огорчайтесь. В- Мы  сейчас поколдуем немножко. Раз, два, три – ты песочек оживи!(смешивает  воду с песком  В- Попробуем теперь фигурки слепить. В- как вы думаете, почему в первый раз мы не смогли сделать фигурки? (Он был сухой, рассыпался). В: кто догадался, какой секрет у этого фокуса? Что мы сделали с песком, чтобы слепить столько забавных фигурок? Ответы детей. (Добавили в него воду). - Какое свойство есть у песка? (Если песок сухой – он сыпучий. Если песок намочить, он становится рыхлым, может принимать нужную форму).  </vt:lpstr>
      <vt:lpstr>Слайд 8</vt:lpstr>
      <vt:lpstr>                            «Чудеса со снегом» Дети подходят к столу, где стоит ведро со снегом  В-Каким цветом снег?  В- Можно ли играть со снегом в помещении? Почему ?Можно ли есть снег? Почему?(заболит горло) каждый ребенок брал снег и смотрел на то, как он тает на ладошке и превращается в воду. Таким образом, подвели детей к тому, что снег холодный, а ладошка теплая - поэтому снег тает, снег белый, а вода прозрачная. Затем дети окрашивали снег в разные цвета.   В: кто догадался, какой секрет у этого фокуса?   Снег рыхлый и поэтому впитывает краску. Снег тает и превращается в воду.  Вода становится такого же цвета, в какой мы окрашивали снег. Дети остались довольны таким экспериментом.     </vt:lpstr>
      <vt:lpstr>Слайд 10</vt:lpstr>
      <vt:lpstr>«Извержение вулкана»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Практика по популяризации научных знаний.     Выполнила: Закарюкина Мирослава Михайловна.</dc:title>
  <dc:creator>1</dc:creator>
  <cp:lastModifiedBy>1</cp:lastModifiedBy>
  <cp:revision>79</cp:revision>
  <dcterms:created xsi:type="dcterms:W3CDTF">2021-11-11T21:52:07Z</dcterms:created>
  <dcterms:modified xsi:type="dcterms:W3CDTF">2021-12-02T02:15:35Z</dcterms:modified>
</cp:coreProperties>
</file>