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3" r:id="rId4"/>
    <p:sldId id="276" r:id="rId5"/>
    <p:sldId id="278" r:id="rId6"/>
    <p:sldId id="279" r:id="rId7"/>
    <p:sldId id="274" r:id="rId8"/>
    <p:sldId id="275" r:id="rId9"/>
    <p:sldId id="277" r:id="rId10"/>
    <p:sldId id="270" r:id="rId11"/>
    <p:sldId id="261" r:id="rId12"/>
    <p:sldId id="257" r:id="rId13"/>
    <p:sldId id="271" r:id="rId14"/>
    <p:sldId id="272" r:id="rId15"/>
    <p:sldId id="263" r:id="rId16"/>
    <p:sldId id="262" r:id="rId17"/>
    <p:sldId id="264" r:id="rId18"/>
    <p:sldId id="265" r:id="rId19"/>
    <p:sldId id="266" r:id="rId2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C788E"/>
    <a:srgbClr val="FF33CC"/>
    <a:srgbClr val="FF99FF"/>
    <a:srgbClr val="FF3300"/>
    <a:srgbClr val="FF9933"/>
    <a:srgbClr val="62C53B"/>
    <a:srgbClr val="FF6600"/>
    <a:srgbClr val="6E5552"/>
    <a:srgbClr val="800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9" autoAdjust="0"/>
    <p:restoredTop sz="95161" autoAdjust="0"/>
  </p:normalViewPr>
  <p:slideViewPr>
    <p:cSldViewPr>
      <p:cViewPr>
        <p:scale>
          <a:sx n="112" d="100"/>
          <a:sy n="112" d="100"/>
        </p:scale>
        <p:origin x="7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1131-68BD-4FDD-9710-5D38DEBF68EA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3582851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AEDED-8442-4D6C-AD70-EAECF4E30D49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2015215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5BC88-B957-4D06-A361-5AC8ABFCE608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833837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ED-1EA3-4DAD-B66A-216FF16EF894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1498949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6D872-293B-46E2-9E83-FDE20376D42F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3755054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B7817-3CC4-49BC-8837-58C586CBE7E0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2355804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EB04-64FC-4ECD-96CE-D05FB14C0587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3100497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78AE8-AFA9-406C-B205-93ED1A4BFD45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434464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38084-DA8D-4B08-920C-DC1D98CDAFBE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566800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3A4BD-25A5-446B-9E19-99EA09CD42E2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4163327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97ADD-FCA1-43F7-AC5C-F325E97FA3E3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357612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5973FDB-6D1D-4E69-B8A6-89F5167BD41E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44;&#1077;&#1090;&#1089;&#1082;&#1080;&#1081;%20&#1089;&#1072;&#1076;\9%20&#1052;&#1041;&#1044;&#1054;&#1059;\&#1055;&#1086;&#1076;&#1075;&#1086;&#1090;&#1086;&#1074;&#1080;&#1090;&#1077;&#1083;&#1100;&#1085;&#1072;&#1103;%20&#1075;&#1088;&#1091;&#1087;&#1087;&#1072;\&#1074;&#1080;&#1079;&#1080;&#1090;&#1082;&#1072;\&#1048;&#1079;%20&#1084;&#1091;&#1083;&#1100;&#1090;&#1092;&#1080;&#1083;&#1100;&#1084;&#1086;&#1074;%20-%20&#1044;&#1080;&#1085;&#1100;-&#1076;&#1080;&#1085;&#1100;,%20&#1076;&#1077;&#1090;&#1089;&#1082;&#1080;&#1081;%20&#1089;&#1072;&#1076;%20(minus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 мультфильмов - Динь-динь, детский сад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>
            <a:clrChange>
              <a:clrFrom>
                <a:srgbClr val="949598">
                  <a:alpha val="74902"/>
                </a:srgbClr>
              </a:clrFrom>
              <a:clrTo>
                <a:srgbClr val="949598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8244408" y="6035967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3872" y="692696"/>
            <a:ext cx="7822654" cy="175432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Группа</a:t>
            </a:r>
            <a:endParaRPr lang="ru-RU" sz="5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52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«Солнечные зайчики»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83900" y="5470309"/>
            <a:ext cx="4742598" cy="61555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Визитная карточка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82" y="0"/>
            <a:ext cx="913327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</a:t>
            </a:r>
          </a:p>
          <a:p>
            <a:pPr algn="ctr">
              <a:defRPr/>
            </a:pPr>
            <a:r>
              <a:rPr lang="ru-RU" sz="1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Казачинский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Детский сад «Солнышко»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714356"/>
            <a:ext cx="3476625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Наш девиз:</a:t>
            </a:r>
            <a:endParaRPr lang="tr-TR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643050"/>
            <a:ext cx="8247091" cy="285752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  <a:t>"Солнечные зайчики" группу называем. </a:t>
            </a:r>
            <a:b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</a:br>
            <a: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  <a:t>В детский садик бодро утром мы шагаем. </a:t>
            </a:r>
            <a:b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</a:br>
            <a: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  <a:t>Наших "заек" солнечных любит весь детсад, </a:t>
            </a:r>
            <a:b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</a:br>
            <a:r>
              <a:rPr lang="ru-RU" sz="4000" dirty="0" smtClean="0">
                <a:solidFill>
                  <a:srgbClr val="FFC000"/>
                </a:solidFill>
                <a:latin typeface="Haettenschweiler" pitchFamily="34" charset="0"/>
                <a:cs typeface="Aharoni" pitchFamily="2" charset="-79"/>
              </a:rPr>
              <a:t>"Солнечные зайчики" - группа, просто клад! </a:t>
            </a:r>
            <a:r>
              <a:rPr lang="ru-RU" altLang="ru-RU" sz="4000" b="1" dirty="0" smtClean="0">
                <a:solidFill>
                  <a:srgbClr val="FF6600"/>
                </a:solidFill>
                <a:latin typeface="Haettenschweiler" pitchFamily="34" charset="0"/>
                <a:cs typeface="Aharoni" pitchFamily="2" charset="-79"/>
              </a:rPr>
              <a:t>			</a:t>
            </a:r>
            <a:endParaRPr lang="tr-TR" altLang="ru-RU" sz="4000" b="1" dirty="0" smtClean="0">
              <a:solidFill>
                <a:srgbClr val="FF6600"/>
              </a:solidFill>
              <a:latin typeface="Haettenschweiler" pitchFamily="34" charset="0"/>
              <a:cs typeface="Aharoni" pitchFamily="2" charset="-79"/>
            </a:endParaRPr>
          </a:p>
        </p:txBody>
      </p:sp>
      <p:pic>
        <p:nvPicPr>
          <p:cNvPr id="4098" name="Picture 2" descr="C:\Users\admin\Desktop\Новая папка (3)\3fa9b595-438a-446b-b72e-95cec34fd8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20" y="4286256"/>
            <a:ext cx="4286280" cy="27411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857288" y="285728"/>
            <a:ext cx="7632700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Наши достижения:</a:t>
            </a:r>
            <a:endParaRPr lang="tr-TR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71546"/>
            <a:ext cx="6357982" cy="47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admin\Desktop\Новая папка (3)\300px-Солнечные-зайчики-л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236358"/>
            <a:ext cx="2000264" cy="15135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25538"/>
            <a:ext cx="3476625" cy="981075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25650"/>
            <a:ext cx="8137525" cy="34559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600" b="1" dirty="0" smtClean="0">
                <a:solidFill>
                  <a:srgbClr val="FF6600"/>
                </a:solidFill>
                <a:latin typeface="Monotype Corsiva" pitchFamily="66" charset="0"/>
              </a:rPr>
              <a:t>		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dmin\Desktop\osobennosti_5-6_le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85794"/>
            <a:ext cx="4143404" cy="5857916"/>
          </a:xfrm>
          <a:prstGeom prst="rect">
            <a:avLst/>
          </a:prstGeom>
          <a:noFill/>
        </p:spPr>
      </p:pic>
      <p:pic>
        <p:nvPicPr>
          <p:cNvPr id="1027" name="Picture 3" descr="C:\Users\admin\Desktop\osobennosti_5-6_let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4000528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25538"/>
            <a:ext cx="3476625" cy="981075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25650"/>
            <a:ext cx="8137525" cy="34559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600" b="1" dirty="0" smtClean="0">
                <a:solidFill>
                  <a:srgbClr val="FF6600"/>
                </a:solidFill>
                <a:latin typeface="Monotype Corsiva" pitchFamily="66" charset="0"/>
              </a:rPr>
              <a:t>		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admin\Desktop\osobennosti_5-6_let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7232"/>
            <a:ext cx="4572032" cy="5643602"/>
          </a:xfrm>
          <a:prstGeom prst="rect">
            <a:avLst/>
          </a:prstGeom>
          <a:noFill/>
        </p:spPr>
      </p:pic>
      <p:pic>
        <p:nvPicPr>
          <p:cNvPr id="2051" name="Picture 3" descr="C:\Users\admin\Desktop\Новая папка (3)\300px-Солнечные-зайчики-л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30986">
            <a:off x="5359237" y="3119681"/>
            <a:ext cx="3587635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25538"/>
            <a:ext cx="3476625" cy="981075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25650"/>
            <a:ext cx="8137525" cy="34559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600" b="1" dirty="0" smtClean="0">
                <a:solidFill>
                  <a:srgbClr val="FF6600"/>
                </a:solidFill>
                <a:latin typeface="Monotype Corsiva" pitchFamily="66" charset="0"/>
              </a:rPr>
              <a:t>		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2" name="Picture 2" descr="C:\Users\admin\Desktop\osobennosti_5-6_let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865" y="857232"/>
            <a:ext cx="4144383" cy="5500726"/>
          </a:xfrm>
          <a:prstGeom prst="rect">
            <a:avLst/>
          </a:prstGeom>
          <a:noFill/>
        </p:spPr>
      </p:pic>
      <p:pic>
        <p:nvPicPr>
          <p:cNvPr id="3075" name="Picture 3" descr="C:\Users\admin\Desktop\osobennosti_5-6_let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449123"/>
            <a:ext cx="3786214" cy="54088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00043"/>
            <a:ext cx="8507412" cy="552134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Мы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играем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целый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день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</a:t>
            </a: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Целый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день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играть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не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лень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.</a:t>
            </a: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Куклы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кубики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 </a:t>
            </a: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            </a:t>
            </a:r>
          </a:p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машинки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…</a:t>
            </a: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                               	</a:t>
            </a: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 eaLnBrk="1" hangingPunct="1">
              <a:buFontTx/>
              <a:buNone/>
            </a:pPr>
            <a:r>
              <a:rPr lang="ru-RU" altLang="ru-RU" sz="2600" b="1" dirty="0" smtClean="0">
                <a:solidFill>
                  <a:srgbClr val="FF6600"/>
                </a:solidFill>
                <a:latin typeface="Monotype Corsiva" pitchFamily="66" charset="0"/>
              </a:rPr>
              <a:t>                                                                           </a:t>
            </a:r>
          </a:p>
          <a:p>
            <a:pPr marL="0" indent="0" eaLnBrk="1" hangingPunct="1">
              <a:buFontTx/>
              <a:buNone/>
            </a:pPr>
            <a:r>
              <a:rPr lang="ru-RU" altLang="ru-RU" sz="2600" b="1" dirty="0" smtClean="0">
                <a:solidFill>
                  <a:srgbClr val="FF6600"/>
                </a:solidFill>
                <a:latin typeface="Monotype Corsiva" pitchFamily="66" charset="0"/>
              </a:rPr>
              <a:t>                                                                          </a:t>
            </a:r>
            <a:r>
              <a:rPr lang="en-US" altLang="ru-RU" sz="2400" b="1" dirty="0" err="1" smtClean="0">
                <a:solidFill>
                  <a:srgbClr val="00B050"/>
                </a:solidFill>
                <a:latin typeface="Monotype Corsiva" pitchFamily="66" charset="0"/>
              </a:rPr>
              <a:t>Но</a:t>
            </a:r>
            <a:r>
              <a:rPr lang="en-US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 smtClean="0">
                <a:solidFill>
                  <a:srgbClr val="00B050"/>
                </a:solidFill>
                <a:latin typeface="Monotype Corsiva" pitchFamily="66" charset="0"/>
              </a:rPr>
              <a:t>можем</a:t>
            </a:r>
            <a:r>
              <a:rPr lang="en-US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 smtClean="0">
                <a:solidFill>
                  <a:srgbClr val="00B050"/>
                </a:solidFill>
                <a:latin typeface="Monotype Corsiva" pitchFamily="66" charset="0"/>
              </a:rPr>
              <a:t>мы</a:t>
            </a:r>
            <a:r>
              <a:rPr lang="ru-RU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ru-RU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                                           </a:t>
            </a:r>
            <a:r>
              <a:rPr lang="en-US" altLang="ru-RU" sz="2400" b="1" dirty="0" err="1" smtClean="0">
                <a:solidFill>
                  <a:srgbClr val="00B050"/>
                </a:solidFill>
                <a:latin typeface="Monotype Corsiva" pitchFamily="66" charset="0"/>
              </a:rPr>
              <a:t>читать</a:t>
            </a:r>
            <a:r>
              <a:rPr lang="en-US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 и </a:t>
            </a:r>
            <a:r>
              <a:rPr lang="ru-RU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к</a:t>
            </a:r>
            <a:r>
              <a:rPr lang="en-US" altLang="ru-RU" sz="2400" b="1" dirty="0" err="1" smtClean="0">
                <a:solidFill>
                  <a:srgbClr val="00B050"/>
                </a:solidFill>
                <a:latin typeface="Monotype Corsiva" pitchFamily="66" charset="0"/>
              </a:rPr>
              <a:t>нижки</a:t>
            </a:r>
            <a:r>
              <a:rPr lang="en-US" alt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!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dmin\Desktop\солнечные зайчики\фото на конкурс\DSCN4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2667018" cy="2000264"/>
          </a:xfrm>
          <a:prstGeom prst="rect">
            <a:avLst/>
          </a:prstGeom>
          <a:noFill/>
        </p:spPr>
      </p:pic>
      <p:pic>
        <p:nvPicPr>
          <p:cNvPr id="1027" name="Picture 3" descr="C:\Users\admin\Desktop\солнечные зайчики\фото на конкурс\DSCN4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643446"/>
            <a:ext cx="2666987" cy="2000240"/>
          </a:xfrm>
          <a:prstGeom prst="rect">
            <a:avLst/>
          </a:prstGeom>
          <a:noFill/>
        </p:spPr>
      </p:pic>
      <p:pic>
        <p:nvPicPr>
          <p:cNvPr id="1028" name="Picture 4" descr="C:\Users\admin\Desktop\солнечные зайчики\фото на конкурс\20181008_091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2214554"/>
            <a:ext cx="2000264" cy="2667018"/>
          </a:xfrm>
          <a:prstGeom prst="rect">
            <a:avLst/>
          </a:prstGeom>
          <a:noFill/>
        </p:spPr>
      </p:pic>
      <p:pic>
        <p:nvPicPr>
          <p:cNvPr id="1029" name="Picture 5" descr="E:\DCIM\101NIKON\DSCN4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071678"/>
            <a:ext cx="2714612" cy="20359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1125538"/>
            <a:ext cx="8488362" cy="40322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Мы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большие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дети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</a:t>
            </a: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Всё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познать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хотим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на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cвете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.</a:t>
            </a: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</a:t>
            </a: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6145" name="Picture 1" descr="C:\Users\admin\Desktop\солнечные зайчики\лук\DSCN3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286256"/>
            <a:ext cx="3071834" cy="2303876"/>
          </a:xfrm>
          <a:prstGeom prst="rect">
            <a:avLst/>
          </a:prstGeom>
          <a:noFill/>
        </p:spPr>
      </p:pic>
      <p:pic>
        <p:nvPicPr>
          <p:cNvPr id="6146" name="Picture 2" descr="C:\Users\admin\Desktop\солнечные зайчики\лук\DSCN3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2712">
            <a:off x="560752" y="2397558"/>
            <a:ext cx="3167053" cy="2375289"/>
          </a:xfrm>
          <a:prstGeom prst="rect">
            <a:avLst/>
          </a:prstGeom>
          <a:noFill/>
        </p:spPr>
      </p:pic>
      <p:pic>
        <p:nvPicPr>
          <p:cNvPr id="6147" name="Picture 3" descr="C:\Users\admin\Desktop\солнечные зайчики\огород\DSCN4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8812">
            <a:off x="5487336" y="4350537"/>
            <a:ext cx="3238491" cy="2428868"/>
          </a:xfrm>
          <a:prstGeom prst="rect">
            <a:avLst/>
          </a:prstGeom>
          <a:noFill/>
        </p:spPr>
      </p:pic>
      <p:pic>
        <p:nvPicPr>
          <p:cNvPr id="6148" name="Picture 4" descr="C:\Users\admin\Desktop\солнечные зайчики\огород\DSCN4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285992"/>
            <a:ext cx="3047989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1125538"/>
            <a:ext cx="8488362" cy="4032250"/>
          </a:xfrm>
        </p:spPr>
        <p:txBody>
          <a:bodyPr/>
          <a:lstStyle/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        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ы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учимся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думать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 </a:t>
            </a: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             считать 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и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читать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</a:t>
            </a: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                   В 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группе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нам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некогда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                          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всем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унывать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!</a:t>
            </a: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</a:t>
            </a: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5121" name="Picture 1" descr="C:\Users\admin\Desktop\солнечные зайчики\DSCN4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86190"/>
            <a:ext cx="3857652" cy="2893240"/>
          </a:xfrm>
          <a:prstGeom prst="rect">
            <a:avLst/>
          </a:prstGeom>
          <a:noFill/>
        </p:spPr>
      </p:pic>
      <p:pic>
        <p:nvPicPr>
          <p:cNvPr id="5122" name="Picture 2" descr="C:\Users\admin\Desktop\солнечные зайчики\DSCN4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357694"/>
            <a:ext cx="2952739" cy="2214554"/>
          </a:xfrm>
          <a:prstGeom prst="rect">
            <a:avLst/>
          </a:prstGeom>
          <a:noFill/>
        </p:spPr>
      </p:pic>
      <p:pic>
        <p:nvPicPr>
          <p:cNvPr id="5123" name="Picture 3" descr="C:\Users\admin\Desktop\солнечные зайчики\9 мая\9 мая\DSCN38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1000108"/>
            <a:ext cx="3619493" cy="27146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1125538"/>
            <a:ext cx="8488362" cy="40322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Чтоб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успешно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развиваться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,</a:t>
            </a: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Нужно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спортом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заниматься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. </a:t>
            </a: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Чтоб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здоровым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быть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сполна</a:t>
            </a: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		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Физкультура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всем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нужна</a:t>
            </a:r>
            <a:r>
              <a:rPr lang="en-US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!</a:t>
            </a:r>
            <a:endParaRPr lang="ru-RU" altLang="ru-RU" sz="2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</a:t>
            </a: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			</a:t>
            </a:r>
            <a:endParaRPr lang="tr-TR" altLang="ru-RU" sz="26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4097" name="Picture 1" descr="C:\Users\admin\Desktop\солнечные зайчики\20181109_112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2"/>
            <a:ext cx="4667251" cy="3500438"/>
          </a:xfrm>
          <a:prstGeom prst="rect">
            <a:avLst/>
          </a:prstGeom>
          <a:noFill/>
        </p:spPr>
      </p:pic>
      <p:pic>
        <p:nvPicPr>
          <p:cNvPr id="4098" name="Picture 2" descr="C:\Users\admin\Desktop\солнечные зайчики\9 мая\9 мая 2018\DSCN4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375421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357430"/>
            <a:ext cx="7380945" cy="450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5728"/>
            <a:ext cx="9144000" cy="314327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Группа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наша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–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добрый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дом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,</a:t>
            </a:r>
            <a:endParaRPr lang="ru-RU" altLang="ru-RU" sz="2800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Где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мы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дружно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все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живем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. </a:t>
            </a:r>
            <a:endParaRPr lang="ru-RU" altLang="ru-RU" sz="2800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		            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Все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мы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очень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разные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,</a:t>
            </a:r>
            <a:endParaRPr lang="ru-RU" altLang="ru-RU" sz="2800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		           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Все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мы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очень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классные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!</a:t>
            </a:r>
            <a:endParaRPr lang="ru-RU" altLang="ru-RU" sz="2800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 algn="r">
              <a:buFontTx/>
              <a:buNone/>
            </a:pP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					     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Приходите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к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нам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друзья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                        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Будем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рады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вам</a:t>
            </a:r>
            <a:r>
              <a:rPr lang="en-US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 </a:t>
            </a:r>
            <a:r>
              <a:rPr lang="en-US" altLang="ru-RU" sz="2800" b="1" dirty="0" err="1" smtClean="0">
                <a:solidFill>
                  <a:srgbClr val="660066"/>
                </a:solidFill>
                <a:latin typeface="Monotype Corsiva" pitchFamily="66" charset="0"/>
              </a:rPr>
              <a:t>всегда</a:t>
            </a: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!</a:t>
            </a:r>
            <a:endParaRPr lang="ru-RU" altLang="ru-RU" sz="2800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endParaRPr lang="ru-RU" altLang="ru-RU" sz="2800" b="1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			</a:t>
            </a:r>
          </a:p>
          <a:p>
            <a:pPr marL="0" indent="0">
              <a:buFontTx/>
              <a:buNone/>
            </a:pPr>
            <a:r>
              <a:rPr lang="ru-RU" alt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			</a:t>
            </a:r>
            <a:endParaRPr lang="tr-TR" altLang="ru-RU" sz="2600" b="1" dirty="0" smtClean="0">
              <a:solidFill>
                <a:srgbClr val="6600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68550" y="2565400"/>
            <a:ext cx="60690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В нашей  старшей группе 25  детей </a:t>
            </a:r>
          </a:p>
          <a:p>
            <a:pPr eaLnBrk="1" hangingPunct="1">
              <a:defRPr/>
            </a:pP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старшего дошкольного возраста:</a:t>
            </a:r>
          </a:p>
          <a:p>
            <a:pPr eaLnBrk="1" hangingPunct="1">
              <a:defRPr/>
            </a:pP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16 мальчиков и 9 девочек.</a:t>
            </a:r>
          </a:p>
          <a:p>
            <a:pPr eaLnBrk="1" hangingPunct="1">
              <a:defRPr/>
            </a:pPr>
            <a:endParaRPr lang="ru-RU" sz="2400" b="1" u="sng" kern="0" dirty="0" smtClean="0">
              <a:solidFill>
                <a:srgbClr val="660066"/>
              </a:solidFill>
              <a:latin typeface="Monotype Corsiva" panose="03010101010201010101" pitchFamily="66" charset="0"/>
            </a:endParaRPr>
          </a:p>
          <a:p>
            <a:pPr eaLnBrk="1" hangingPunct="1">
              <a:defRPr/>
            </a:pPr>
            <a:r>
              <a:rPr lang="ru-RU" sz="2400" b="1" u="sng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Воспитатели:</a:t>
            </a:r>
          </a:p>
          <a:p>
            <a:pPr eaLnBrk="1" hangingPunct="1">
              <a:defRPr/>
            </a:pP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Кириллова Татьяна  Юрьевна</a:t>
            </a:r>
          </a:p>
          <a:p>
            <a:pPr eaLnBrk="1" hangingPunct="1">
              <a:defRPr/>
            </a:pPr>
            <a:r>
              <a:rPr lang="ru-RU" sz="2400" b="1" kern="0" dirty="0" err="1" smtClean="0">
                <a:solidFill>
                  <a:srgbClr val="660066"/>
                </a:solidFill>
                <a:latin typeface="Monotype Corsiva" panose="03010101010201010101" pitchFamily="66" charset="0"/>
              </a:rPr>
              <a:t>Золотухина</a:t>
            </a: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 </a:t>
            </a:r>
            <a:r>
              <a:rPr lang="ru-RU" sz="2400" b="1" kern="0" dirty="0" err="1" smtClean="0">
                <a:solidFill>
                  <a:srgbClr val="660066"/>
                </a:solidFill>
                <a:latin typeface="Monotype Corsiva" panose="03010101010201010101" pitchFamily="66" charset="0"/>
              </a:rPr>
              <a:t>Марияя</a:t>
            </a: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Анатольевна</a:t>
            </a:r>
          </a:p>
          <a:p>
            <a:pPr eaLnBrk="1" hangingPunct="1">
              <a:defRPr/>
            </a:pPr>
            <a:endParaRPr lang="ru-RU" sz="2400" b="1" u="sng" kern="0" dirty="0" smtClean="0">
              <a:solidFill>
                <a:srgbClr val="660066"/>
              </a:solidFill>
              <a:latin typeface="Monotype Corsiva" panose="03010101010201010101" pitchFamily="66" charset="0"/>
            </a:endParaRPr>
          </a:p>
          <a:p>
            <a:pPr eaLnBrk="1" hangingPunct="1">
              <a:defRPr/>
            </a:pPr>
            <a:r>
              <a:rPr lang="ru-RU" sz="2400" b="1" u="sng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Младший воспитатель:</a:t>
            </a:r>
          </a:p>
          <a:p>
            <a:pPr eaLnBrk="1" hangingPunct="1">
              <a:defRPr/>
            </a:pPr>
            <a:r>
              <a:rPr lang="ru-RU" sz="2400" b="1" u="sng" kern="0" dirty="0" err="1" smtClean="0">
                <a:solidFill>
                  <a:srgbClr val="660066"/>
                </a:solidFill>
                <a:latin typeface="Monotype Corsiva" panose="03010101010201010101" pitchFamily="66" charset="0"/>
              </a:rPr>
              <a:t>Гусаи</a:t>
            </a:r>
            <a:r>
              <a:rPr lang="ru-RU" sz="2400" b="1" kern="0" dirty="0" err="1" smtClean="0">
                <a:solidFill>
                  <a:srgbClr val="660066"/>
                </a:solidFill>
                <a:latin typeface="Monotype Corsiva" panose="03010101010201010101" pitchFamily="66" charset="0"/>
              </a:rPr>
              <a:t>мова</a:t>
            </a: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Екатерина </a:t>
            </a:r>
          </a:p>
          <a:p>
            <a:pPr eaLnBrk="1" hangingPunct="1">
              <a:defRPr/>
            </a:pPr>
            <a:r>
              <a:rPr lang="ru-RU" sz="2400" b="1" kern="0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Геннадьевна</a:t>
            </a:r>
          </a:p>
          <a:p>
            <a:pPr algn="l" eaLnBrk="1" hangingPunct="1">
              <a:defRPr/>
            </a:pPr>
            <a:endParaRPr lang="tr-TR" kern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5" descr="https://i.mycdn.me/image?id=876828880098&amp;t=3&amp;plc=WEB&amp;tkn=*aB2D_kaMhsH3ylJbYwibeWk17c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30762">
            <a:off x="1470302" y="4473929"/>
            <a:ext cx="1643075" cy="2464613"/>
          </a:xfrm>
          <a:prstGeom prst="rect">
            <a:avLst/>
          </a:prstGeom>
          <a:noFill/>
        </p:spPr>
      </p:pic>
      <p:pic>
        <p:nvPicPr>
          <p:cNvPr id="1031" name="Picture 7" descr="C:\Users\admin\Desktop\Новая папка (3)\3fa9b595-438a-446b-b72e-95cec34fd8c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1286">
            <a:off x="178129" y="20832"/>
            <a:ext cx="3529883" cy="2257418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3066">
            <a:off x="7372838" y="4305229"/>
            <a:ext cx="1643042" cy="223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admin\Desktop\IMG_22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57453">
            <a:off x="92922" y="2631839"/>
            <a:ext cx="1800225" cy="26997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оспитатель года районный\DSCN25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59554">
            <a:off x="227200" y="-142978"/>
            <a:ext cx="2473533" cy="371505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2143116"/>
            <a:ext cx="8215338" cy="4714884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                                           </a:t>
            </a:r>
            <a:r>
              <a:rPr lang="ru-RU" sz="36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Кириллова </a:t>
            </a:r>
            <a:r>
              <a:rPr lang="ru-RU" sz="36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Татьяна Юрьевна </a:t>
            </a:r>
            <a:r>
              <a:rPr lang="ru-RU" sz="36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.</a:t>
            </a:r>
            <a:r>
              <a:rPr lang="ru-RU" sz="20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/>
            </a:r>
            <a:br>
              <a:rPr lang="ru-RU" sz="20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                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Окончила 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Красноярский  Педагогический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Университет им.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  Астафьева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.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Присуждена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квалификация учитель физики, учитель информатики по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специальности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«физика с дополнительной специальностью информатика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».</a:t>
            </a:r>
            <a:b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В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2016 году   прошла  профессиональную переподготовку  «Воспитатель ДОУ. Педагогическая деятельность в дошкольном образовании. Образование и педагогика»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.</a:t>
            </a:r>
            <a:b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В 2018 году прошла обучение в КИПК по теме «Использование игровой технологии </a:t>
            </a:r>
            <a:r>
              <a:rPr lang="ru-RU" sz="2200" b="1" dirty="0" err="1" smtClean="0">
                <a:solidFill>
                  <a:srgbClr val="660066"/>
                </a:solidFill>
                <a:latin typeface="Monotype Corsiva" panose="03010101010201010101" pitchFamily="66" charset="0"/>
              </a:rPr>
              <a:t>В.В.Воскобовича</a:t>
            </a:r>
            <a: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«Сказочные лабиринты игры» в аспекте ФГОС ДО»</a:t>
            </a:r>
            <a:br>
              <a:rPr lang="ru-RU" sz="22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</a:br>
            <a:r>
              <a:rPr lang="ru-RU" sz="2200" b="1" dirty="0" smtClean="0"/>
              <a:t> </a:t>
            </a:r>
            <a:r>
              <a:rPr lang="ru-RU" sz="2200" b="1" dirty="0" smtClean="0">
                <a:solidFill>
                  <a:srgbClr val="660066"/>
                </a:solidFill>
                <a:latin typeface="Monotype Corsiva" pitchFamily="66" charset="0"/>
              </a:rPr>
              <a:t>В 2018 г. прошла дополнительную профессиональную подготовку по программе  «</a:t>
            </a:r>
            <a:r>
              <a:rPr lang="ru-RU" sz="2200" b="1" dirty="0" err="1" smtClean="0">
                <a:solidFill>
                  <a:srgbClr val="660066"/>
                </a:solidFill>
                <a:latin typeface="Monotype Corsiva" pitchFamily="66" charset="0"/>
              </a:rPr>
              <a:t>Здоровьесберегающая</a:t>
            </a:r>
            <a:r>
              <a:rPr lang="ru-RU" sz="2200" b="1" dirty="0" smtClean="0">
                <a:solidFill>
                  <a:srgbClr val="660066"/>
                </a:solidFill>
                <a:latin typeface="Monotype Corsiva" pitchFamily="66" charset="0"/>
              </a:rPr>
              <a:t> деятельность образовательных организаций в условиях реализации ФГОС »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/>
            </a:r>
            <a:b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</a:br>
            <a:endParaRPr lang="tr-T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57232"/>
            <a:ext cx="6000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  <a:latin typeface="Monotype Corsiva" pitchFamily="66" charset="0"/>
              </a:rPr>
              <a:t>МОИ ДОСТИЖЕНИЯ</a:t>
            </a:r>
            <a:endParaRPr lang="ru-RU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43404">
            <a:off x="3592966" y="2574940"/>
            <a:ext cx="5060052" cy="329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285992"/>
            <a:ext cx="2676274" cy="38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57232"/>
            <a:ext cx="6000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  <a:latin typeface="Monotype Corsiva" pitchFamily="66" charset="0"/>
              </a:rPr>
              <a:t>МОИ ДОСТИЖЕНИЯ</a:t>
            </a:r>
            <a:endParaRPr lang="ru-RU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265" y="2000239"/>
            <a:ext cx="2821537" cy="388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admin\Desktop\Новая папка\20190227_1736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428868"/>
            <a:ext cx="5017573" cy="37631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57232"/>
            <a:ext cx="6000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  <a:latin typeface="Monotype Corsiva" pitchFamily="66" charset="0"/>
              </a:rPr>
              <a:t>МОИ ДОСТИЖЕНИЯ</a:t>
            </a:r>
            <a:endParaRPr lang="ru-RU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G:\Сканы\Скан_20180226 (2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89420">
            <a:off x="642910" y="2000240"/>
            <a:ext cx="2428892" cy="347335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285992"/>
            <a:ext cx="2361994" cy="32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admin\Desktop\Новая папка\20190227_173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8872">
            <a:off x="6072198" y="2714620"/>
            <a:ext cx="2625329" cy="35004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25538"/>
            <a:ext cx="3476625" cy="981075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E:\DCIM\101NIKON\DSCN4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429783" cy="7215213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85720" y="1071546"/>
            <a:ext cx="88582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 нашей группе все прелестны: девочки и мальчики.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 зовут нас очень нежно: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Солнечные зайчики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Осипенко Ал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500306"/>
            <a:ext cx="1688728" cy="189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8599"/>
            <a:ext cx="1571636" cy="191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84" y="0"/>
            <a:ext cx="2500330" cy="714380"/>
          </a:xfrm>
        </p:spPr>
        <p:txBody>
          <a:bodyPr/>
          <a:lstStyle/>
          <a:p>
            <a:pPr eaLnBrk="1" hangingPunct="1">
              <a:defRPr/>
            </a:pPr>
            <a:endParaRPr lang="tr-TR" sz="1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00042"/>
            <a:ext cx="1357322" cy="200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2764280"/>
            <a:ext cx="1428760" cy="173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4643446"/>
            <a:ext cx="157163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714884"/>
            <a:ext cx="1643074" cy="187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Овал 12"/>
          <p:cNvSpPr/>
          <p:nvPr/>
        </p:nvSpPr>
        <p:spPr>
          <a:xfrm>
            <a:off x="2285984" y="2071678"/>
            <a:ext cx="1928826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Шинкевич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Арина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14348" y="4143380"/>
            <a:ext cx="1785950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Осипенко Алина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0" y="1928802"/>
            <a:ext cx="1785950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Ермаков Николай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143240" y="4143380"/>
            <a:ext cx="1785950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Якоби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Эвелина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71472" y="6286520"/>
            <a:ext cx="2000264" cy="57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Яковлев  Андрей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928926" y="6357958"/>
            <a:ext cx="2000264" cy="500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Гроцкий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Тимур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643182"/>
            <a:ext cx="1473164" cy="18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2714620"/>
            <a:ext cx="1500198" cy="180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4714884"/>
            <a:ext cx="151041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4786322"/>
            <a:ext cx="1559348" cy="17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Овал 23"/>
          <p:cNvSpPr/>
          <p:nvPr/>
        </p:nvSpPr>
        <p:spPr>
          <a:xfrm>
            <a:off x="5143504" y="4071942"/>
            <a:ext cx="1714512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Молчанов Кирилл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7372344" y="4214818"/>
            <a:ext cx="177165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Ушаков Дмитрий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143504" y="6286520"/>
            <a:ext cx="1714512" cy="57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Мареев Александр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358082" y="6143620"/>
            <a:ext cx="178591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Андреев Иван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9124" y="428604"/>
            <a:ext cx="1357322" cy="191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Овал 28"/>
          <p:cNvSpPr/>
          <p:nvPr/>
        </p:nvSpPr>
        <p:spPr>
          <a:xfrm>
            <a:off x="4500562" y="2000240"/>
            <a:ext cx="192882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Крестосяк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Кира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857288" y="285728"/>
            <a:ext cx="7632700" cy="981075"/>
          </a:xfrm>
        </p:spPr>
        <p:txBody>
          <a:bodyPr/>
          <a:lstStyle/>
          <a:p>
            <a:pPr eaLnBrk="1" hangingPunct="1">
              <a:defRPr/>
            </a:pPr>
            <a:endParaRPr lang="tr-TR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14290"/>
            <a:ext cx="149401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7166"/>
            <a:ext cx="1428760" cy="180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57166"/>
            <a:ext cx="160521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429520" y="142852"/>
            <a:ext cx="147959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500306"/>
            <a:ext cx="163786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2571744"/>
            <a:ext cx="1544786" cy="205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358082" y="2786058"/>
            <a:ext cx="1522449" cy="18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4572000" y="4786322"/>
            <a:ext cx="1428760" cy="180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43702" y="4806966"/>
            <a:ext cx="1357322" cy="183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28926" y="4786322"/>
            <a:ext cx="1414607" cy="178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4414" y="4786322"/>
            <a:ext cx="1390120" cy="168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2000232" y="285728"/>
            <a:ext cx="143807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4414" y="2571744"/>
            <a:ext cx="1357290" cy="193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Овал 17"/>
          <p:cNvSpPr/>
          <p:nvPr/>
        </p:nvSpPr>
        <p:spPr>
          <a:xfrm>
            <a:off x="0" y="1928802"/>
            <a:ext cx="1643074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Якубов Егор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785918" y="1857364"/>
            <a:ext cx="1500198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Григорьев Андрей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428992" y="1928802"/>
            <a:ext cx="157163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Назаров Игорь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286380" y="2000240"/>
            <a:ext cx="1643074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Тарханов Егор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286612" y="2214554"/>
            <a:ext cx="1857388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Колосова Елизавета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28662" y="4214818"/>
            <a:ext cx="1714512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Кириллов Матвей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857488" y="4143380"/>
            <a:ext cx="228601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Мухамедзянова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Альмира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072066" y="4286256"/>
            <a:ext cx="1785950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Сафиулина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Зарина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358082" y="4429132"/>
            <a:ext cx="1785918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Крестосяк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Кристина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00034" y="6286520"/>
            <a:ext cx="1714512" cy="57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Поддубный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Михаил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714612" y="6357958"/>
            <a:ext cx="1857388" cy="500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Красновский Илья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215206" y="6286520"/>
            <a:ext cx="1928794" cy="57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Криволуцкий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Виктор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929190" y="6286520"/>
            <a:ext cx="1714512" cy="57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Кольцова Анна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Другая 11">
      <a:dk1>
        <a:srgbClr val="000000"/>
      </a:dk1>
      <a:lt1>
        <a:srgbClr val="26C2DA"/>
      </a:lt1>
      <a:dk2>
        <a:srgbClr val="FFF98D"/>
      </a:dk2>
      <a:lt2>
        <a:srgbClr val="542378"/>
      </a:lt2>
      <a:accent1>
        <a:srgbClr val="1B91A4"/>
      </a:accent1>
      <a:accent2>
        <a:srgbClr val="C00000"/>
      </a:accent2>
      <a:accent3>
        <a:srgbClr val="7030A0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16557</TotalTime>
  <Words>201</Words>
  <Application>Microsoft Office PowerPoint</Application>
  <PresentationFormat>Экран (4:3)</PresentationFormat>
  <Paragraphs>100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Diseño predeterminado</vt:lpstr>
      <vt:lpstr>Слайд 1</vt:lpstr>
      <vt:lpstr>Слайд 2</vt:lpstr>
      <vt:lpstr>                                            Кириллова Татьяна Юрьевна .                   Окончила  Красноярский  Педагогический  Университет им.    Астафьева .  Присуждена квалификация учитель физики, учитель информатики по специальности «физика с дополнительной специальностью информатика».  В 2016 году   прошла  профессиональную переподготовку  «Воспитатель ДОУ. Педагогическая деятельность в дошкольном образовании. Образование и педагогика».  В 2018 году прошла обучение в КИПК по теме «Использование игровой технологии В.В.Воскобовича «Сказочные лабиринты игры» в аспекте ФГОС ДО»  В 2018 г. прошла дополнительную профессиональную подготовку по программе  «Здоровьесберегающая деятельность образовательных организаций в условиях реализации ФГОС »  </vt:lpstr>
      <vt:lpstr>МОИ ДОСТИЖЕНИЯ</vt:lpstr>
      <vt:lpstr>МОИ ДОСТИЖЕНИЯ</vt:lpstr>
      <vt:lpstr>МОИ ДОСТИЖЕНИЯ</vt:lpstr>
      <vt:lpstr>Слайд 7</vt:lpstr>
      <vt:lpstr>Слайд 8</vt:lpstr>
      <vt:lpstr>Слайд 9</vt:lpstr>
      <vt:lpstr>Наш девиз:</vt:lpstr>
      <vt:lpstr>Наши достижения: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PPT Backgrounds</dc:title>
  <dc:creator>Free PPT Backgrounds</dc:creator>
  <dc:description>Free PPT Backgrounds_x000d_
http://www.freepptbackgrounds.net</dc:description>
  <cp:lastModifiedBy>admin</cp:lastModifiedBy>
  <cp:revision>902</cp:revision>
  <dcterms:created xsi:type="dcterms:W3CDTF">2010-05-23T14:28:12Z</dcterms:created>
  <dcterms:modified xsi:type="dcterms:W3CDTF">2019-02-27T11:10:25Z</dcterms:modified>
</cp:coreProperties>
</file>