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legacyDocTextInfo.bin" ContentType="application/vnd.ms-office.legacyDocTextInfo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ms-office.legacyDiagramTex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59" r:id="rId5"/>
    <p:sldId id="263" r:id="rId6"/>
    <p:sldId id="262" r:id="rId7"/>
    <p:sldId id="260" r:id="rId8"/>
    <p:sldId id="261" r:id="rId9"/>
    <p:sldId id="264" r:id="rId10"/>
    <p:sldId id="265" r:id="rId11"/>
    <p:sldId id="266" r:id="rId12"/>
    <p:sldId id="271" r:id="rId13"/>
    <p:sldId id="269" r:id="rId14"/>
    <p:sldId id="270" r:id="rId15"/>
    <p:sldId id="274" r:id="rId16"/>
    <p:sldId id="275" r:id="rId17"/>
    <p:sldId id="276" r:id="rId18"/>
    <p:sldId id="277" r:id="rId19"/>
    <p:sldId id="278" r:id="rId20"/>
    <p:sldId id="280" r:id="rId21"/>
    <p:sldId id="282" r:id="rId22"/>
    <p:sldId id="281" r:id="rId23"/>
    <p:sldId id="287" r:id="rId24"/>
    <p:sldId id="284" r:id="rId25"/>
    <p:sldId id="283" r:id="rId26"/>
    <p:sldId id="286" r:id="rId27"/>
    <p:sldId id="290" r:id="rId28"/>
    <p:sldId id="288" r:id="rId29"/>
    <p:sldId id="285" r:id="rId30"/>
    <p:sldId id="292" r:id="rId31"/>
    <p:sldId id="293" r:id="rId32"/>
    <p:sldId id="289" r:id="rId33"/>
    <p:sldId id="294" r:id="rId34"/>
    <p:sldId id="291" r:id="rId35"/>
    <p:sldId id="273" r:id="rId36"/>
    <p:sldId id="295" r:id="rId37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66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20016" autoAdjust="0"/>
    <p:restoredTop sz="94660"/>
  </p:normalViewPr>
  <p:slideViewPr>
    <p:cSldViewPr>
      <p:cViewPr>
        <p:scale>
          <a:sx n="77" d="100"/>
          <a:sy n="77" d="100"/>
        </p:scale>
        <p:origin x="-996" y="-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microsoft.com/office/2006/relationships/legacyDocTextInfo" Target="legacyDocTextInfo.bin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rawings/_rels/vmlDrawing1.vml.rels><?xml version="1.0" encoding="UTF-8" standalone="yes"?>
<Relationships xmlns="http://schemas.openxmlformats.org/package/2006/relationships"><Relationship Id="rId3" Type="http://schemas.microsoft.com/office/2006/relationships/legacyDiagramText" Target="legacyDiagramText3.bin"/><Relationship Id="rId7" Type="http://schemas.microsoft.com/office/2006/relationships/legacyDiagramText" Target="legacyDiagramText7.bin"/><Relationship Id="rId2" Type="http://schemas.microsoft.com/office/2006/relationships/legacyDiagramText" Target="legacyDiagramText2.bin"/><Relationship Id="rId1" Type="http://schemas.microsoft.com/office/2006/relationships/legacyDiagramText" Target="legacyDiagramText1.bin"/><Relationship Id="rId6" Type="http://schemas.microsoft.com/office/2006/relationships/legacyDiagramText" Target="legacyDiagramText6.bin"/><Relationship Id="rId5" Type="http://schemas.microsoft.com/office/2006/relationships/legacyDiagramText" Target="legacyDiagramText5.bin"/><Relationship Id="rId4" Type="http://schemas.microsoft.com/office/2006/relationships/legacyDiagramText" Target="legacyDiagramText4.bin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D039B4-C6C9-4014-983E-700A81EF04D8}" type="datetimeFigureOut">
              <a:rPr lang="ru-RU"/>
              <a:pPr>
                <a:defRPr/>
              </a:pPr>
              <a:t>28.02.2019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4D528A-13F1-4C46-80B6-D667B8A30BE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BF9F7F-5352-40D1-BD8E-9BA614EAEF03}" type="datetimeFigureOut">
              <a:rPr lang="ru-RU"/>
              <a:pPr>
                <a:defRPr/>
              </a:pPr>
              <a:t>28.02.2019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1B9D75-5F4A-4397-B546-220AD97F79B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BA8855-9A38-465B-8435-939E589A421F}" type="datetimeFigureOut">
              <a:rPr lang="ru-RU"/>
              <a:pPr>
                <a:defRPr/>
              </a:pPr>
              <a:t>28.02.2019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C72D64-D744-4C39-9201-9AD5484F536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7B773A-858B-4ACA-997D-B254E9562280}" type="datetimeFigureOut">
              <a:rPr lang="ru-RU"/>
              <a:pPr>
                <a:defRPr/>
              </a:pPr>
              <a:t>28.02.2019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01C146-BA75-4B7B-86BB-71441EB82E5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B9DAFD-1D76-42C4-857E-A7DE42CCB818}" type="datetimeFigureOut">
              <a:rPr lang="ru-RU"/>
              <a:pPr>
                <a:defRPr/>
              </a:pPr>
              <a:t>28.02.2019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A0668C-9557-4892-BC2C-42735A645FA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9D4239-3145-4FE3-9BF4-6D02C9016048}" type="datetimeFigureOut">
              <a:rPr lang="ru-RU"/>
              <a:pPr>
                <a:defRPr/>
              </a:pPr>
              <a:t>28.02.2019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5385EA-A441-4493-BEC5-677137EACE6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A360F8-2D34-45AE-9C30-B2BC02A8A8F0}" type="datetimeFigureOut">
              <a:rPr lang="ru-RU"/>
              <a:pPr>
                <a:defRPr/>
              </a:pPr>
              <a:t>28.02.2019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0B466D-0730-4723-A816-856EBD3CB1D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5A5BF8-CEFF-4498-9E5B-0659B1BEA140}" type="datetimeFigureOut">
              <a:rPr lang="ru-RU"/>
              <a:pPr>
                <a:defRPr/>
              </a:pPr>
              <a:t>28.02.2019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6411B1-DBE8-4504-9E58-03DE57CD9BB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952A29-64BE-47EC-A752-C8237B6688A4}" type="datetimeFigureOut">
              <a:rPr lang="ru-RU"/>
              <a:pPr>
                <a:defRPr/>
              </a:pPr>
              <a:t>28.02.2019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57791E-071A-435A-9D78-115F50E04F6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0AE6D3-526A-4EA5-9047-E4221578B1B7}" type="datetimeFigureOut">
              <a:rPr lang="ru-RU"/>
              <a:pPr>
                <a:defRPr/>
              </a:pPr>
              <a:t>28.02.2019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3A9D2F-F98D-4F0F-8F02-8D6D8CF8A86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59C37D-6148-4073-A707-89C011CF4259}" type="datetimeFigureOut">
              <a:rPr lang="ru-RU"/>
              <a:pPr>
                <a:defRPr/>
              </a:pPr>
              <a:t>28.02.2019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DF4AC6-615E-4D93-8FB4-7688C78EC8A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A9B792C-5FB1-435C-9C95-B405F1DDDF59}" type="datetimeFigureOut">
              <a:rPr lang="ru-RU"/>
              <a:pPr>
                <a:defRPr/>
              </a:pPr>
              <a:t>28.02.2019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B1530D3-511C-4B54-ADD1-26E4A84C043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3" Type="http://schemas.openxmlformats.org/officeDocument/2006/relationships/image" Target="../media/image71.jpeg"/><Relationship Id="rId7" Type="http://schemas.openxmlformats.org/officeDocument/2006/relationships/image" Target="../media/image75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ctrTitle"/>
          </p:nvPr>
        </p:nvSpPr>
        <p:spPr>
          <a:xfrm>
            <a:off x="1428728" y="3857628"/>
            <a:ext cx="7358063" cy="1470025"/>
          </a:xfrm>
        </p:spPr>
        <p:txBody>
          <a:bodyPr/>
          <a:lstStyle/>
          <a:p>
            <a:pPr>
              <a:defRPr/>
            </a:pPr>
            <a:r>
              <a:rPr lang="ru-RU" sz="4000" b="1" dirty="0" smtClean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  <a:cs typeface="Arial" charset="0"/>
              </a:rPr>
              <a:t/>
            </a:r>
            <a:br>
              <a:rPr lang="ru-RU" sz="4000" b="1" dirty="0" smtClean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  <a:cs typeface="Arial" charset="0"/>
              </a:rPr>
            </a:br>
            <a:r>
              <a:rPr lang="ru-RU" sz="4000" b="1" dirty="0" smtClean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  <a:cs typeface="Arial" charset="0"/>
              </a:rPr>
              <a:t/>
            </a:r>
            <a:br>
              <a:rPr lang="ru-RU" sz="4000" b="1" dirty="0" smtClean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  <a:cs typeface="Arial" charset="0"/>
              </a:rPr>
            </a:br>
            <a:r>
              <a:rPr lang="ru-RU" sz="4000" b="1" dirty="0" smtClean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  <a:cs typeface="Arial" charset="0"/>
              </a:rPr>
              <a:t/>
            </a:r>
            <a:br>
              <a:rPr lang="ru-RU" sz="4000" b="1" dirty="0" smtClean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  <a:cs typeface="Arial" charset="0"/>
              </a:rPr>
            </a:br>
            <a:r>
              <a:rPr lang="ru-RU" b="1" i="1" dirty="0" smtClean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  <a:cs typeface="Arial" charset="0"/>
              </a:rPr>
              <a:t>Развивающая предметно-пространственная среда </a:t>
            </a:r>
            <a:br>
              <a:rPr lang="ru-RU" b="1" i="1" dirty="0" smtClean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  <a:cs typeface="Arial" charset="0"/>
              </a:rPr>
            </a:br>
            <a:r>
              <a:rPr lang="ru-RU" b="1" i="1" dirty="0" smtClean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  <a:cs typeface="Arial" charset="0"/>
              </a:rPr>
              <a:t>в старшей группе </a:t>
            </a:r>
            <a:br>
              <a:rPr lang="ru-RU" b="1" i="1" dirty="0" smtClean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  <a:cs typeface="Arial" charset="0"/>
              </a:rPr>
            </a:br>
            <a:r>
              <a:rPr lang="ru-RU" b="1" i="1" dirty="0" smtClean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  <a:cs typeface="Arial" charset="0"/>
              </a:rPr>
              <a:t>в соответствии с ФГОС ДО</a:t>
            </a:r>
            <a:br>
              <a:rPr lang="ru-RU" b="1" i="1" dirty="0" smtClean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  <a:cs typeface="Arial" charset="0"/>
              </a:rPr>
            </a:br>
            <a:r>
              <a:rPr lang="ru-RU" sz="1200" b="1" i="1" dirty="0" smtClean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  <a:cs typeface="Arial" charset="0"/>
              </a:rPr>
              <a:t>                                                                                                    </a:t>
            </a:r>
            <a:r>
              <a:rPr lang="ru-RU" altLang="ru-RU" sz="1400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Выполнила : воспитатель старшей группы </a:t>
            </a:r>
            <a:br>
              <a:rPr lang="ru-RU" altLang="ru-RU" sz="1400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1400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         Кириллова Т.Ю.</a:t>
            </a:r>
            <a:r>
              <a:rPr lang="ru-RU" altLang="ru-RU" sz="1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1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800" b="1" i="1" dirty="0" smtClean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  <a:cs typeface="Arial" charset="0"/>
              </a:rPr>
              <a:t/>
            </a:r>
            <a:br>
              <a:rPr lang="ru-RU" sz="4800" b="1" i="1" dirty="0" smtClean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  <a:cs typeface="Arial" charset="0"/>
              </a:rPr>
            </a:br>
            <a:endParaRPr lang="ru-RU" sz="4800" b="1" i="1" dirty="0" smtClean="0">
              <a:solidFill>
                <a:srgbClr val="FF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572000" y="500042"/>
            <a:ext cx="4572000" cy="12557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lnSpc>
                <a:spcPct val="90000"/>
              </a:lnSpc>
            </a:pP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Муниципальное бюджетное дошкольное образовательное учреждение </a:t>
            </a:r>
            <a:r>
              <a:rPr lang="ru-RU" sz="20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Казачинский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детский сад 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«Солнышко»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2000240"/>
            <a:ext cx="8715436" cy="4125923"/>
          </a:xfrm>
        </p:spPr>
        <p:txBody>
          <a:bodyPr/>
          <a:lstStyle/>
          <a:p>
            <a:pPr>
              <a:buNone/>
            </a:pPr>
            <a:r>
              <a:rPr lang="ru-RU" sz="2400" b="1" u="sng" dirty="0" smtClean="0">
                <a:solidFill>
                  <a:srgbClr val="002060"/>
                </a:solidFill>
              </a:rPr>
              <a:t>Музыкальный уголок»,</a:t>
            </a:r>
            <a:r>
              <a:rPr lang="ru-RU" sz="2400" dirty="0" smtClean="0">
                <a:solidFill>
                  <a:srgbClr val="002060"/>
                </a:solidFill>
              </a:rPr>
              <a:t> в котором реализуется танцевально-игровое и песенное творчество детей; есть возможность игры на детских музыкальных инструментах.</a:t>
            </a:r>
          </a:p>
          <a:p>
            <a:pPr>
              <a:buNone/>
            </a:pPr>
            <a:endParaRPr lang="ru-RU" sz="1100" dirty="0" smtClean="0">
              <a:solidFill>
                <a:srgbClr val="002060"/>
              </a:solidFill>
            </a:endParaRPr>
          </a:p>
          <a:p>
            <a:pPr>
              <a:buNone/>
            </a:pPr>
            <a:r>
              <a:rPr lang="ru-RU" sz="2400" b="1" u="sng" dirty="0" smtClean="0">
                <a:solidFill>
                  <a:srgbClr val="002060"/>
                </a:solidFill>
              </a:rPr>
              <a:t>«Театральный уголок»,</a:t>
            </a:r>
            <a:r>
              <a:rPr lang="ru-RU" sz="2400" dirty="0" smtClean="0">
                <a:solidFill>
                  <a:srgbClr val="002060"/>
                </a:solidFill>
              </a:rPr>
              <a:t> где дети инсценируют сказки, отрывки произведений, импровизируют, проигрывают роли в играх-импровизациях, играх-драматизациях и др.</a:t>
            </a:r>
          </a:p>
          <a:p>
            <a:pPr>
              <a:buNone/>
            </a:pPr>
            <a:endParaRPr lang="ru-RU" sz="1100" dirty="0" smtClean="0">
              <a:solidFill>
                <a:srgbClr val="002060"/>
              </a:solidFill>
            </a:endParaRPr>
          </a:p>
          <a:p>
            <a:pPr>
              <a:buClr>
                <a:schemeClr val="hlink"/>
              </a:buClr>
              <a:buSzPct val="65000"/>
              <a:buNone/>
            </a:pPr>
            <a:r>
              <a:rPr lang="ru-RU" sz="2400" b="1" i="1" u="sng" dirty="0" smtClean="0">
                <a:solidFill>
                  <a:srgbClr val="002060"/>
                </a:solidFill>
              </a:rPr>
              <a:t>«Уголок физического развития»,</a:t>
            </a:r>
            <a:r>
              <a:rPr lang="ru-RU" sz="2400" b="1" dirty="0" smtClean="0">
                <a:solidFill>
                  <a:srgbClr val="002060"/>
                </a:solidFill>
              </a:rPr>
              <a:t> </a:t>
            </a:r>
            <a:r>
              <a:rPr lang="ru-RU" sz="2400" dirty="0" smtClean="0">
                <a:solidFill>
                  <a:srgbClr val="002060"/>
                </a:solidFill>
              </a:rPr>
              <a:t>где  расположены атрибуты для осуществления деятельности по развитию физических качеств и овладению основными движениями, для двигательных разминок, динамических пауз, дыхательных упражнений, закаливающих процедур в режиме дня.</a:t>
            </a:r>
          </a:p>
          <a:p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2500306"/>
            <a:ext cx="8229600" cy="3983047"/>
          </a:xfrm>
        </p:spPr>
        <p:txBody>
          <a:bodyPr/>
          <a:lstStyle/>
          <a:p>
            <a:pPr>
              <a:buNone/>
            </a:pPr>
            <a:r>
              <a:rPr lang="ru-RU" sz="2400" b="1" u="sng" dirty="0" smtClean="0">
                <a:solidFill>
                  <a:srgbClr val="002060"/>
                </a:solidFill>
              </a:rPr>
              <a:t>«Книжный уголок»</a:t>
            </a:r>
            <a:r>
              <a:rPr lang="ru-RU" sz="2400" dirty="0" smtClean="0">
                <a:solidFill>
                  <a:srgbClr val="002060"/>
                </a:solidFill>
              </a:rPr>
              <a:t> , где размещается периодически сменяемые произведения художественной литературы, дети могут рассматривать иллюстрации, осуществлять деятельность по ремонту книг, инсценировки знакомых сюжетов;</a:t>
            </a:r>
          </a:p>
          <a:p>
            <a:pPr>
              <a:buNone/>
            </a:pPr>
            <a:r>
              <a:rPr lang="ru-RU" sz="2400" b="1" dirty="0" smtClean="0">
                <a:solidFill>
                  <a:srgbClr val="002060"/>
                </a:solidFill>
              </a:rPr>
              <a:t>« Уголок безопасности»</a:t>
            </a:r>
            <a:r>
              <a:rPr lang="ru-RU" sz="2400" dirty="0" smtClean="0">
                <a:solidFill>
                  <a:srgbClr val="002060"/>
                </a:solidFill>
              </a:rPr>
              <a:t> формирует первичные представления о безопасном поведении в быту, социуме, природе,  элементарные представления о правилах безопасности дорожного движения. Воспитание осознанного отношения к необходимости выполнения этих правил.</a:t>
            </a:r>
          </a:p>
          <a:p>
            <a:endParaRPr lang="ru-RU" sz="16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214422"/>
            <a:ext cx="3524467" cy="3259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686568" cy="2011354"/>
          </a:xfrm>
        </p:spPr>
        <p:txBody>
          <a:bodyPr/>
          <a:lstStyle/>
          <a:p>
            <a:pPr algn="l"/>
            <a:r>
              <a:rPr lang="ru-RU" sz="3000" b="1" dirty="0" smtClean="0">
                <a:solidFill>
                  <a:srgbClr val="00B050"/>
                </a:solidFill>
                <a:latin typeface="Monotype Corsiva" pitchFamily="66" charset="0"/>
              </a:rPr>
              <a:t>В нашей группе всем на диво</a:t>
            </a:r>
            <a:br>
              <a:rPr lang="ru-RU" sz="3000" b="1" dirty="0" smtClean="0">
                <a:solidFill>
                  <a:srgbClr val="00B050"/>
                </a:solidFill>
                <a:latin typeface="Monotype Corsiva" pitchFamily="66" charset="0"/>
              </a:rPr>
            </a:br>
            <a:r>
              <a:rPr lang="ru-RU" sz="3000" b="1" dirty="0" smtClean="0">
                <a:solidFill>
                  <a:srgbClr val="00B050"/>
                </a:solidFill>
                <a:latin typeface="Monotype Corsiva" pitchFamily="66" charset="0"/>
              </a:rPr>
              <a:t>И нарядно и красиво!</a:t>
            </a:r>
            <a:br>
              <a:rPr lang="ru-RU" sz="3000" b="1" dirty="0" smtClean="0">
                <a:solidFill>
                  <a:srgbClr val="00B050"/>
                </a:solidFill>
                <a:latin typeface="Monotype Corsiva" pitchFamily="66" charset="0"/>
              </a:rPr>
            </a:br>
            <a:r>
              <a:rPr lang="ru-RU" sz="3000" b="1" dirty="0" smtClean="0">
                <a:solidFill>
                  <a:srgbClr val="00B050"/>
                </a:solidFill>
                <a:latin typeface="Monotype Corsiva" pitchFamily="66" charset="0"/>
              </a:rPr>
              <a:t>                                    Очень много есть у нас</a:t>
            </a:r>
            <a:br>
              <a:rPr lang="ru-RU" sz="3000" b="1" dirty="0" smtClean="0">
                <a:solidFill>
                  <a:srgbClr val="00B050"/>
                </a:solidFill>
                <a:latin typeface="Monotype Corsiva" pitchFamily="66" charset="0"/>
              </a:rPr>
            </a:br>
            <a:r>
              <a:rPr lang="ru-RU" sz="3000" b="1" dirty="0" smtClean="0">
                <a:solidFill>
                  <a:srgbClr val="00B050"/>
                </a:solidFill>
                <a:latin typeface="Monotype Corsiva" pitchFamily="66" charset="0"/>
              </a:rPr>
              <a:t>                                   Все покажем мы сейчас!</a:t>
            </a:r>
            <a:r>
              <a:rPr lang="ru-RU" altLang="ru-RU" sz="2800" b="1" dirty="0" smtClean="0">
                <a:solidFill>
                  <a:srgbClr val="00B050"/>
                </a:solidFill>
                <a:latin typeface="Monotype Corsiva" pitchFamily="66" charset="0"/>
              </a:rPr>
              <a:t/>
            </a:r>
            <a:br>
              <a:rPr lang="ru-RU" altLang="ru-RU" sz="2800" b="1" dirty="0" smtClean="0">
                <a:solidFill>
                  <a:srgbClr val="00B050"/>
                </a:solidFill>
                <a:latin typeface="Monotype Corsiva" pitchFamily="66" charset="0"/>
              </a:rPr>
            </a:br>
            <a:endParaRPr lang="ru-RU" sz="2800" b="1" dirty="0" smtClean="0">
              <a:solidFill>
                <a:srgbClr val="00B050"/>
              </a:solidFill>
              <a:latin typeface="Monotype Corsiva" pitchFamily="66" charset="0"/>
            </a:endParaRPr>
          </a:p>
        </p:txBody>
      </p:sp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7554" y="4357694"/>
            <a:ext cx="3570281" cy="2304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673580">
            <a:off x="618453" y="3828902"/>
            <a:ext cx="2158466" cy="2792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43306" y="1928802"/>
            <a:ext cx="4730832" cy="2376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285992"/>
            <a:ext cx="5000628" cy="4429156"/>
          </a:xfrm>
        </p:spPr>
        <p:txBody>
          <a:bodyPr/>
          <a:lstStyle/>
          <a:p>
            <a:pPr algn="l"/>
            <a:r>
              <a:rPr lang="ru-RU" sz="2600" b="1" dirty="0" smtClean="0">
                <a:solidFill>
                  <a:srgbClr val="00B050"/>
                </a:solidFill>
                <a:latin typeface="Monotype Corsiva" pitchFamily="66" charset="0"/>
              </a:rPr>
              <a:t>А </a:t>
            </a:r>
            <a:r>
              <a:rPr lang="ru-RU" sz="2600" b="1" dirty="0" err="1" smtClean="0">
                <a:solidFill>
                  <a:srgbClr val="00B050"/>
                </a:solidFill>
                <a:latin typeface="Monotype Corsiva" pitchFamily="66" charset="0"/>
              </a:rPr>
              <a:t>это-наша</a:t>
            </a:r>
            <a:r>
              <a:rPr lang="ru-RU" sz="2600" b="1" dirty="0" smtClean="0">
                <a:solidFill>
                  <a:srgbClr val="00B050"/>
                </a:solidFill>
                <a:latin typeface="Monotype Corsiva" pitchFamily="66" charset="0"/>
              </a:rPr>
              <a:t> раздевалка, </a:t>
            </a:r>
            <a:r>
              <a:rPr lang="ru-RU" sz="2600" dirty="0" smtClean="0">
                <a:solidFill>
                  <a:srgbClr val="00B050"/>
                </a:solidFill>
                <a:latin typeface="Monotype Corsiva" pitchFamily="66" charset="0"/>
              </a:rPr>
              <a:t/>
            </a:r>
            <a:br>
              <a:rPr lang="ru-RU" sz="2600" dirty="0" smtClean="0">
                <a:solidFill>
                  <a:srgbClr val="00B050"/>
                </a:solidFill>
                <a:latin typeface="Monotype Corsiva" pitchFamily="66" charset="0"/>
              </a:rPr>
            </a:br>
            <a:r>
              <a:rPr lang="ru-RU" sz="2600" b="1" dirty="0" smtClean="0">
                <a:solidFill>
                  <a:srgbClr val="00B050"/>
                </a:solidFill>
                <a:latin typeface="Monotype Corsiva" pitchFamily="66" charset="0"/>
              </a:rPr>
              <a:t>Хранит одежду всех детей. </a:t>
            </a:r>
            <a:r>
              <a:rPr lang="ru-RU" sz="2600" dirty="0" smtClean="0">
                <a:solidFill>
                  <a:srgbClr val="00B050"/>
                </a:solidFill>
                <a:latin typeface="Monotype Corsiva" pitchFamily="66" charset="0"/>
              </a:rPr>
              <a:t/>
            </a:r>
            <a:br>
              <a:rPr lang="ru-RU" sz="2600" dirty="0" smtClean="0">
                <a:solidFill>
                  <a:srgbClr val="00B050"/>
                </a:solidFill>
                <a:latin typeface="Monotype Corsiva" pitchFamily="66" charset="0"/>
              </a:rPr>
            </a:br>
            <a:r>
              <a:rPr lang="ru-RU" sz="2600" b="1" dirty="0" smtClean="0">
                <a:solidFill>
                  <a:srgbClr val="00B050"/>
                </a:solidFill>
                <a:latin typeface="Monotype Corsiva" pitchFamily="66" charset="0"/>
              </a:rPr>
              <a:t>Внутри </a:t>
            </a:r>
            <a:r>
              <a:rPr lang="ru-RU" sz="2600" b="1" dirty="0" err="1" smtClean="0">
                <a:solidFill>
                  <a:srgbClr val="00B050"/>
                </a:solidFill>
                <a:latin typeface="Monotype Corsiva" pitchFamily="66" charset="0"/>
              </a:rPr>
              <a:t>порядок-ни</a:t>
            </a:r>
            <a:r>
              <a:rPr lang="ru-RU" sz="2600" b="1" dirty="0" smtClean="0">
                <a:solidFill>
                  <a:srgbClr val="00B050"/>
                </a:solidFill>
                <a:latin typeface="Monotype Corsiva" pitchFamily="66" charset="0"/>
              </a:rPr>
              <a:t> пылинки! </a:t>
            </a:r>
            <a:r>
              <a:rPr lang="ru-RU" sz="2600" dirty="0" smtClean="0">
                <a:solidFill>
                  <a:srgbClr val="00B050"/>
                </a:solidFill>
                <a:latin typeface="Monotype Corsiva" pitchFamily="66" charset="0"/>
              </a:rPr>
              <a:t/>
            </a:r>
            <a:br>
              <a:rPr lang="ru-RU" sz="2600" dirty="0" smtClean="0">
                <a:solidFill>
                  <a:srgbClr val="00B050"/>
                </a:solidFill>
                <a:latin typeface="Monotype Corsiva" pitchFamily="66" charset="0"/>
              </a:rPr>
            </a:br>
            <a:r>
              <a:rPr lang="ru-RU" sz="2600" b="1" dirty="0" smtClean="0">
                <a:solidFill>
                  <a:srgbClr val="00B050"/>
                </a:solidFill>
                <a:latin typeface="Monotype Corsiva" pitchFamily="66" charset="0"/>
              </a:rPr>
              <a:t>Залог </a:t>
            </a:r>
            <a:r>
              <a:rPr lang="ru-RU" sz="2600" b="1" dirty="0" err="1" smtClean="0">
                <a:solidFill>
                  <a:srgbClr val="00B050"/>
                </a:solidFill>
                <a:latin typeface="Monotype Corsiva" pitchFamily="66" charset="0"/>
              </a:rPr>
              <a:t>здоровья-чистота</a:t>
            </a:r>
            <a:r>
              <a:rPr lang="ru-RU" sz="2600" b="1" dirty="0" smtClean="0">
                <a:solidFill>
                  <a:srgbClr val="00B050"/>
                </a:solidFill>
                <a:latin typeface="Monotype Corsiva" pitchFamily="66" charset="0"/>
              </a:rPr>
              <a:t>! </a:t>
            </a:r>
            <a:r>
              <a:rPr lang="ru-RU" sz="2600" dirty="0" smtClean="0">
                <a:solidFill>
                  <a:srgbClr val="00B050"/>
                </a:solidFill>
                <a:latin typeface="Monotype Corsiva" pitchFamily="66" charset="0"/>
              </a:rPr>
              <a:t/>
            </a:r>
            <a:br>
              <a:rPr lang="ru-RU" sz="2600" dirty="0" smtClean="0">
                <a:solidFill>
                  <a:srgbClr val="00B050"/>
                </a:solidFill>
                <a:latin typeface="Monotype Corsiva" pitchFamily="66" charset="0"/>
              </a:rPr>
            </a:br>
            <a:r>
              <a:rPr lang="ru-RU" sz="2600" b="1" dirty="0" smtClean="0">
                <a:solidFill>
                  <a:srgbClr val="00B050"/>
                </a:solidFill>
                <a:latin typeface="Monotype Corsiva" pitchFamily="66" charset="0"/>
              </a:rPr>
              <a:t>На каждом шкафчике- картинка! </a:t>
            </a:r>
            <a:r>
              <a:rPr lang="ru-RU" sz="2600" dirty="0" smtClean="0">
                <a:solidFill>
                  <a:srgbClr val="00B050"/>
                </a:solidFill>
                <a:latin typeface="Monotype Corsiva" pitchFamily="66" charset="0"/>
              </a:rPr>
              <a:t/>
            </a:r>
            <a:br>
              <a:rPr lang="ru-RU" sz="2600" dirty="0" smtClean="0">
                <a:solidFill>
                  <a:srgbClr val="00B050"/>
                </a:solidFill>
                <a:latin typeface="Monotype Corsiva" pitchFamily="66" charset="0"/>
              </a:rPr>
            </a:br>
            <a:r>
              <a:rPr lang="ru-RU" sz="2600" b="1" dirty="0" smtClean="0">
                <a:solidFill>
                  <a:srgbClr val="00B050"/>
                </a:solidFill>
                <a:latin typeface="Monotype Corsiva" pitchFamily="66" charset="0"/>
              </a:rPr>
              <a:t>Не раздевалка-красота.</a:t>
            </a:r>
            <a:br>
              <a:rPr lang="ru-RU" sz="2600" b="1" dirty="0" smtClean="0">
                <a:solidFill>
                  <a:srgbClr val="00B050"/>
                </a:solidFill>
                <a:latin typeface="Monotype Corsiva" pitchFamily="66" charset="0"/>
              </a:rPr>
            </a:br>
            <a:r>
              <a:rPr lang="ru-RU" sz="2600" dirty="0" smtClean="0">
                <a:solidFill>
                  <a:srgbClr val="00B050"/>
                </a:solidFill>
                <a:latin typeface="Monotype Corsiva" pitchFamily="66" charset="0"/>
              </a:rPr>
              <a:t/>
            </a:r>
            <a:br>
              <a:rPr lang="ru-RU" sz="2600" dirty="0" smtClean="0">
                <a:solidFill>
                  <a:srgbClr val="00B050"/>
                </a:solidFill>
                <a:latin typeface="Monotype Corsiva" pitchFamily="66" charset="0"/>
              </a:rPr>
            </a:br>
            <a:endParaRPr lang="ru-RU" sz="2600" dirty="0">
              <a:solidFill>
                <a:srgbClr val="00B050"/>
              </a:solidFill>
              <a:latin typeface="Monotype Corsiva" pitchFamily="66" charset="0"/>
            </a:endParaRPr>
          </a:p>
        </p:txBody>
      </p:sp>
      <p:pic>
        <p:nvPicPr>
          <p:cNvPr id="18434" name="Picture 2" descr="C:\Users\admin\Desktop\Новая папка\20190228_07372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00562" y="2071678"/>
            <a:ext cx="4429124" cy="53101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2928934"/>
            <a:ext cx="2928926" cy="2249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2071678"/>
            <a:ext cx="8401080" cy="1000132"/>
          </a:xfrm>
        </p:spPr>
        <p:txBody>
          <a:bodyPr/>
          <a:lstStyle/>
          <a:p>
            <a:r>
              <a:rPr lang="ru-RU" sz="3200" b="1" dirty="0" smtClean="0">
                <a:solidFill>
                  <a:srgbClr val="00B050"/>
                </a:solidFill>
                <a:latin typeface="Monotype Corsiva" pitchFamily="66" charset="0"/>
              </a:rPr>
              <a:t>Есть в группе для родителей отличный уголок. </a:t>
            </a:r>
            <a:br>
              <a:rPr lang="ru-RU" sz="3200" b="1" dirty="0" smtClean="0">
                <a:solidFill>
                  <a:srgbClr val="00B050"/>
                </a:solidFill>
                <a:latin typeface="Monotype Corsiva" pitchFamily="66" charset="0"/>
              </a:rPr>
            </a:br>
            <a:r>
              <a:rPr lang="ru-RU" sz="3200" b="1" dirty="0" smtClean="0">
                <a:solidFill>
                  <a:srgbClr val="00B050"/>
                </a:solidFill>
                <a:latin typeface="Monotype Corsiva" pitchFamily="66" charset="0"/>
              </a:rPr>
              <a:t>Чтоб каждый ознакомиться с делами группы мог.</a:t>
            </a:r>
            <a:br>
              <a:rPr lang="ru-RU" sz="3200" b="1" dirty="0" smtClean="0">
                <a:solidFill>
                  <a:srgbClr val="00B050"/>
                </a:solidFill>
                <a:latin typeface="Monotype Corsiva" pitchFamily="66" charset="0"/>
              </a:rPr>
            </a:br>
            <a:endParaRPr lang="ru-RU" sz="3200" b="1" dirty="0">
              <a:solidFill>
                <a:srgbClr val="00B050"/>
              </a:solidFill>
              <a:latin typeface="Monotype Corsiva" pitchFamily="66" charset="0"/>
            </a:endParaRP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74811" y="3000372"/>
            <a:ext cx="2769189" cy="28928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458" name="Picture 2" descr="C:\Users\admin\Desktop\Новая папка\20190228_07391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00364" y="4143380"/>
            <a:ext cx="3357554" cy="251816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>
          <a:xfrm>
            <a:off x="142844" y="214290"/>
            <a:ext cx="6786610" cy="2011354"/>
          </a:xfrm>
        </p:spPr>
        <p:txBody>
          <a:bodyPr/>
          <a:lstStyle/>
          <a:p>
            <a:r>
              <a:rPr lang="ru-RU" sz="2000" b="1" dirty="0" smtClean="0">
                <a:solidFill>
                  <a:srgbClr val="FF0000"/>
                </a:solidFill>
              </a:rPr>
              <a:t/>
            </a:r>
            <a:br>
              <a:rPr lang="ru-RU" sz="2000" b="1" dirty="0" smtClean="0">
                <a:solidFill>
                  <a:srgbClr val="FF0000"/>
                </a:solidFill>
              </a:rPr>
            </a:br>
            <a:r>
              <a:rPr lang="ru-RU" sz="2600" b="1" dirty="0" smtClean="0">
                <a:solidFill>
                  <a:srgbClr val="00B050"/>
                </a:solidFill>
                <a:latin typeface="Monotype Corsiva" pitchFamily="66" charset="0"/>
              </a:rPr>
              <a:t>Для родителей по всюду информация стоит</a:t>
            </a:r>
            <a:br>
              <a:rPr lang="ru-RU" sz="2600" b="1" dirty="0" smtClean="0">
                <a:solidFill>
                  <a:srgbClr val="00B050"/>
                </a:solidFill>
                <a:latin typeface="Monotype Corsiva" pitchFamily="66" charset="0"/>
              </a:rPr>
            </a:br>
            <a:r>
              <a:rPr lang="ru-RU" sz="2600" b="1" dirty="0" smtClean="0">
                <a:solidFill>
                  <a:srgbClr val="00B050"/>
                </a:solidFill>
                <a:latin typeface="Monotype Corsiva" pitchFamily="66" charset="0"/>
              </a:rPr>
              <a:t>Прочитав они узнают что одеть ,что приносить. </a:t>
            </a:r>
            <a:br>
              <a:rPr lang="ru-RU" sz="2600" b="1" dirty="0" smtClean="0">
                <a:solidFill>
                  <a:srgbClr val="00B050"/>
                </a:solidFill>
                <a:latin typeface="Monotype Corsiva" pitchFamily="66" charset="0"/>
              </a:rPr>
            </a:br>
            <a:r>
              <a:rPr lang="ru-RU" sz="26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/>
            </a:r>
            <a:br>
              <a:rPr lang="ru-RU" sz="26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</a:br>
            <a:endParaRPr lang="ru-RU" sz="2600" b="1" dirty="0" smtClean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1945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500174"/>
            <a:ext cx="3611378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462" name="Picture 6" descr="https://im0-tub-ru.yandex.net/i?id=dbcdefa5eacb3351e4417671049d3d47-l&amp;n=1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6248" y="3725641"/>
            <a:ext cx="2063075" cy="2918069"/>
          </a:xfrm>
          <a:prstGeom prst="rect">
            <a:avLst/>
          </a:prstGeom>
          <a:noFill/>
        </p:spPr>
      </p:pic>
      <p:pic>
        <p:nvPicPr>
          <p:cNvPr id="19464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71934" y="1500174"/>
            <a:ext cx="3028764" cy="21350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463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4348" y="4214818"/>
            <a:ext cx="3071802" cy="23978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>
          <a:xfrm>
            <a:off x="142844" y="142852"/>
            <a:ext cx="7286644" cy="1654164"/>
          </a:xfrm>
        </p:spPr>
        <p:txBody>
          <a:bodyPr/>
          <a:lstStyle/>
          <a:p>
            <a:pPr algn="l"/>
            <a:r>
              <a:rPr lang="ru-RU" sz="1800" b="1" dirty="0" smtClean="0">
                <a:solidFill>
                  <a:srgbClr val="FF0000"/>
                </a:solidFill>
              </a:rPr>
              <a:t/>
            </a:r>
            <a:br>
              <a:rPr lang="ru-RU" sz="1800" b="1" dirty="0" smtClean="0">
                <a:solidFill>
                  <a:srgbClr val="FF0000"/>
                </a:solidFill>
              </a:rPr>
            </a:br>
            <a:r>
              <a:rPr lang="ru-RU" sz="1800" b="1" dirty="0" smtClean="0">
                <a:solidFill>
                  <a:srgbClr val="FF0000"/>
                </a:solidFill>
              </a:rPr>
              <a:t/>
            </a:r>
            <a:br>
              <a:rPr lang="ru-RU" sz="1800" b="1" dirty="0" smtClean="0">
                <a:solidFill>
                  <a:srgbClr val="FF0000"/>
                </a:solidFill>
              </a:rPr>
            </a:br>
            <a:r>
              <a:rPr lang="ru-RU" sz="2600" b="1" dirty="0" smtClean="0">
                <a:solidFill>
                  <a:srgbClr val="00B050"/>
                </a:solidFill>
                <a:latin typeface="Monotype Corsiva" pitchFamily="66" charset="0"/>
              </a:rPr>
              <a:t>Что покушает их чадо, что учить с ребенком надо</a:t>
            </a:r>
            <a:br>
              <a:rPr lang="ru-RU" sz="2600" b="1" dirty="0" smtClean="0">
                <a:solidFill>
                  <a:srgbClr val="00B050"/>
                </a:solidFill>
                <a:latin typeface="Monotype Corsiva" pitchFamily="66" charset="0"/>
              </a:rPr>
            </a:br>
            <a:r>
              <a:rPr lang="ru-RU" sz="2600" b="1" dirty="0" smtClean="0">
                <a:solidFill>
                  <a:srgbClr val="00B050"/>
                </a:solidFill>
                <a:latin typeface="Monotype Corsiva" pitchFamily="66" charset="0"/>
              </a:rPr>
              <a:t>Здесь мы будем выставлять творчество наших зайчат</a:t>
            </a:r>
            <a:br>
              <a:rPr lang="ru-RU" sz="2600" b="1" dirty="0" smtClean="0">
                <a:solidFill>
                  <a:srgbClr val="00B050"/>
                </a:solidFill>
                <a:latin typeface="Monotype Corsiva" pitchFamily="66" charset="0"/>
              </a:rPr>
            </a:br>
            <a:r>
              <a:rPr lang="ru-RU" sz="2600" b="1" dirty="0" smtClean="0">
                <a:solidFill>
                  <a:srgbClr val="00B050"/>
                </a:solidFill>
                <a:latin typeface="Monotype Corsiva" pitchFamily="66" charset="0"/>
              </a:rPr>
              <a:t>Достижения ребят пусть родители глядят</a:t>
            </a:r>
            <a:br>
              <a:rPr lang="ru-RU" sz="2600" b="1" dirty="0" smtClean="0">
                <a:solidFill>
                  <a:srgbClr val="00B050"/>
                </a:solidFill>
                <a:latin typeface="Monotype Corsiva" pitchFamily="66" charset="0"/>
              </a:rPr>
            </a:br>
            <a:r>
              <a:rPr lang="ru-RU" sz="2600" b="1" dirty="0" smtClean="0">
                <a:solidFill>
                  <a:srgbClr val="00B050"/>
                </a:solidFill>
                <a:latin typeface="Monotype Corsiva" pitchFamily="66" charset="0"/>
              </a:rPr>
              <a:t>Здесь наш дом - мы в нем живем, интересно все кругом</a:t>
            </a:r>
            <a:br>
              <a:rPr lang="ru-RU" sz="2600" b="1" dirty="0" smtClean="0">
                <a:solidFill>
                  <a:srgbClr val="00B050"/>
                </a:solidFill>
                <a:latin typeface="Monotype Corsiva" pitchFamily="66" charset="0"/>
              </a:rPr>
            </a:br>
            <a:endParaRPr lang="ru-RU" sz="2600" b="1" dirty="0" smtClean="0">
              <a:solidFill>
                <a:srgbClr val="00B050"/>
              </a:solidFill>
              <a:latin typeface="Monotype Corsiva" pitchFamily="66" charset="0"/>
            </a:endParaRPr>
          </a:p>
        </p:txBody>
      </p:sp>
      <p:pic>
        <p:nvPicPr>
          <p:cNvPr id="20481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928802"/>
            <a:ext cx="4435114" cy="1963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668317">
            <a:off x="5045856" y="2527214"/>
            <a:ext cx="2713025" cy="2211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0" y="3714752"/>
            <a:ext cx="4532184" cy="2968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43636" y="2786058"/>
            <a:ext cx="2794994" cy="3857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928802"/>
            <a:ext cx="9144000" cy="1143008"/>
          </a:xfrm>
        </p:spPr>
        <p:txBody>
          <a:bodyPr/>
          <a:lstStyle/>
          <a:p>
            <a:pPr algn="l"/>
            <a:r>
              <a:rPr lang="ru-RU" altLang="ru-RU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Направление: Художественно — эстетическое развитие. </a:t>
            </a:r>
            <a:r>
              <a:rPr lang="ru-RU" altLang="ru-RU" sz="1600" b="1" i="1" u="sng" dirty="0" smtClean="0">
                <a:solidFill>
                  <a:srgbClr val="2D2DB9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1600" b="1" i="1" u="sng" dirty="0" smtClean="0">
                <a:solidFill>
                  <a:srgbClr val="2D2DB9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1600" b="1" i="1" u="sng" dirty="0" smtClean="0">
                <a:solidFill>
                  <a:srgbClr val="00664D"/>
                </a:solidFill>
                <a:latin typeface="Times New Roman" pitchFamily="18" charset="0"/>
                <a:cs typeface="Times New Roman" pitchFamily="18" charset="0"/>
              </a:rPr>
              <a:t>В Центре «Творческая мастерская»</a:t>
            </a:r>
            <a:r>
              <a:rPr lang="ru-RU" altLang="ru-RU" sz="1600" b="1" u="sng" dirty="0" smtClean="0">
                <a:solidFill>
                  <a:srgbClr val="2D2DB9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altLang="ru-RU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600" b="1" dirty="0" smtClean="0">
                <a:solidFill>
                  <a:srgbClr val="16165D"/>
                </a:solidFill>
                <a:latin typeface="Times New Roman" pitchFamily="18" charset="0"/>
                <a:cs typeface="Times New Roman" pitchFamily="18" charset="0"/>
              </a:rPr>
              <a:t>находится материал и оборудование для художественно-творческой деятельности: рисования, лепки и аппликации. По желанию ребенок может найти и воспользоваться необходимым, для воплощения своих творческих идей, замыслов, фантазии. К данному центру имеется свободный доступ.</a:t>
            </a:r>
            <a:endParaRPr lang="ru-RU" sz="1600" b="1" dirty="0">
              <a:solidFill>
                <a:srgbClr val="00B050"/>
              </a:solidFill>
              <a:latin typeface="Monotype Corsiva" pitchFamily="66" charset="0"/>
            </a:endParaRPr>
          </a:p>
        </p:txBody>
      </p:sp>
      <p:sp>
        <p:nvSpPr>
          <p:cNvPr id="6" name="Вертикальный свиток 5"/>
          <p:cNvSpPr/>
          <p:nvPr/>
        </p:nvSpPr>
        <p:spPr>
          <a:xfrm>
            <a:off x="-285784" y="3000372"/>
            <a:ext cx="4500594" cy="3143272"/>
          </a:xfrm>
          <a:prstGeom prst="verticalScroll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000" b="1" dirty="0" smtClean="0">
                <a:solidFill>
                  <a:srgbClr val="00B050"/>
                </a:solidFill>
                <a:latin typeface="Monotype Corsiva" pitchFamily="66" charset="0"/>
              </a:rPr>
              <a:t>И в десять лет, и в семь, и в пять </a:t>
            </a:r>
            <a:br>
              <a:rPr lang="ru-RU" sz="2000" b="1" dirty="0" smtClean="0">
                <a:solidFill>
                  <a:srgbClr val="00B050"/>
                </a:solidFill>
                <a:latin typeface="Monotype Corsiva" pitchFamily="66" charset="0"/>
              </a:rPr>
            </a:br>
            <a:r>
              <a:rPr lang="ru-RU" sz="2000" b="1" dirty="0" smtClean="0">
                <a:solidFill>
                  <a:srgbClr val="00B050"/>
                </a:solidFill>
                <a:latin typeface="Monotype Corsiva" pitchFamily="66" charset="0"/>
              </a:rPr>
              <a:t>Все дети любят рисовать. </a:t>
            </a:r>
            <a:br>
              <a:rPr lang="ru-RU" sz="2000" b="1" dirty="0" smtClean="0">
                <a:solidFill>
                  <a:srgbClr val="00B050"/>
                </a:solidFill>
                <a:latin typeface="Monotype Corsiva" pitchFamily="66" charset="0"/>
              </a:rPr>
            </a:br>
            <a:r>
              <a:rPr lang="ru-RU" sz="2000" b="1" dirty="0" smtClean="0">
                <a:solidFill>
                  <a:srgbClr val="00B050"/>
                </a:solidFill>
                <a:latin typeface="Monotype Corsiva" pitchFamily="66" charset="0"/>
              </a:rPr>
              <a:t>И каждый смело нарисует </a:t>
            </a:r>
            <a:br>
              <a:rPr lang="ru-RU" sz="2000" b="1" dirty="0" smtClean="0">
                <a:solidFill>
                  <a:srgbClr val="00B050"/>
                </a:solidFill>
                <a:latin typeface="Monotype Corsiva" pitchFamily="66" charset="0"/>
              </a:rPr>
            </a:br>
            <a:r>
              <a:rPr lang="ru-RU" sz="2000" b="1" dirty="0" smtClean="0">
                <a:solidFill>
                  <a:srgbClr val="00B050"/>
                </a:solidFill>
                <a:latin typeface="Monotype Corsiva" pitchFamily="66" charset="0"/>
              </a:rPr>
              <a:t>Всё, что его интересует. </a:t>
            </a:r>
            <a:br>
              <a:rPr lang="ru-RU" sz="2000" b="1" dirty="0" smtClean="0">
                <a:solidFill>
                  <a:srgbClr val="00B050"/>
                </a:solidFill>
                <a:latin typeface="Monotype Corsiva" pitchFamily="66" charset="0"/>
              </a:rPr>
            </a:br>
            <a:r>
              <a:rPr lang="ru-RU" sz="2000" b="1" dirty="0" smtClean="0">
                <a:solidFill>
                  <a:srgbClr val="00B050"/>
                </a:solidFill>
                <a:latin typeface="Monotype Corsiva" pitchFamily="66" charset="0"/>
              </a:rPr>
              <a:t>Всё вызывает интерес: </a:t>
            </a:r>
            <a:br>
              <a:rPr lang="ru-RU" sz="2000" b="1" dirty="0" smtClean="0">
                <a:solidFill>
                  <a:srgbClr val="00B050"/>
                </a:solidFill>
                <a:latin typeface="Monotype Corsiva" pitchFamily="66" charset="0"/>
              </a:rPr>
            </a:br>
            <a:r>
              <a:rPr lang="ru-RU" sz="2000" b="1" dirty="0" smtClean="0">
                <a:solidFill>
                  <a:srgbClr val="00B050"/>
                </a:solidFill>
                <a:latin typeface="Monotype Corsiva" pitchFamily="66" charset="0"/>
              </a:rPr>
              <a:t>Далёкий космос, ближний лес, </a:t>
            </a:r>
            <a:br>
              <a:rPr lang="ru-RU" sz="2000" b="1" dirty="0" smtClean="0">
                <a:solidFill>
                  <a:srgbClr val="00B050"/>
                </a:solidFill>
                <a:latin typeface="Monotype Corsiva" pitchFamily="66" charset="0"/>
              </a:rPr>
            </a:br>
            <a:r>
              <a:rPr lang="ru-RU" sz="2000" b="1" dirty="0" smtClean="0">
                <a:solidFill>
                  <a:srgbClr val="00B050"/>
                </a:solidFill>
                <a:latin typeface="Monotype Corsiva" pitchFamily="66" charset="0"/>
              </a:rPr>
              <a:t>Цветы, машины, сказки, пляски... </a:t>
            </a:r>
            <a:br>
              <a:rPr lang="ru-RU" sz="2000" b="1" dirty="0" smtClean="0">
                <a:solidFill>
                  <a:srgbClr val="00B050"/>
                </a:solidFill>
                <a:latin typeface="Monotype Corsiva" pitchFamily="66" charset="0"/>
              </a:rPr>
            </a:br>
            <a:r>
              <a:rPr lang="ru-RU" sz="2000" b="1" dirty="0" smtClean="0">
                <a:solidFill>
                  <a:srgbClr val="00B050"/>
                </a:solidFill>
                <a:latin typeface="Monotype Corsiva" pitchFamily="66" charset="0"/>
              </a:rPr>
              <a:t>Всё нарисуем </a:t>
            </a:r>
            <a:br>
              <a:rPr lang="ru-RU" sz="2000" b="1" dirty="0" smtClean="0">
                <a:solidFill>
                  <a:srgbClr val="00B050"/>
                </a:solidFill>
                <a:latin typeface="Monotype Corsiva" pitchFamily="66" charset="0"/>
              </a:rPr>
            </a:br>
            <a:r>
              <a:rPr lang="ru-RU" sz="2000" b="1" dirty="0" smtClean="0">
                <a:solidFill>
                  <a:srgbClr val="00B050"/>
                </a:solidFill>
                <a:latin typeface="Monotype Corsiva" pitchFamily="66" charset="0"/>
              </a:rPr>
              <a:t>Были б краски !</a:t>
            </a:r>
            <a:endParaRPr lang="ru-RU" sz="2000" b="1" dirty="0">
              <a:solidFill>
                <a:srgbClr val="00B050"/>
              </a:solidFill>
              <a:latin typeface="Monotype Corsiva" pitchFamily="66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0430" y="5184949"/>
            <a:ext cx="3000396" cy="1673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285992"/>
            <a:ext cx="5000628" cy="1357322"/>
          </a:xfrm>
        </p:spPr>
        <p:txBody>
          <a:bodyPr/>
          <a:lstStyle/>
          <a:p>
            <a:pPr algn="l"/>
            <a:r>
              <a:rPr lang="ru-RU" altLang="ru-RU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Направление: Речевое развитие                  </a:t>
            </a:r>
            <a:br>
              <a:rPr lang="ru-RU" altLang="ru-RU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ru-RU" altLang="ru-RU" sz="1600" b="1" i="1" u="sng" dirty="0" smtClean="0">
                <a:solidFill>
                  <a:srgbClr val="009973"/>
                </a:solidFill>
                <a:latin typeface="Times New Roman" pitchFamily="18" charset="0"/>
                <a:cs typeface="Times New Roman" pitchFamily="18" charset="0"/>
              </a:rPr>
              <a:t>Центр «Мир книги»</a:t>
            </a:r>
            <a:r>
              <a:rPr lang="ru-RU" altLang="ru-RU" sz="16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altLang="ru-RU" sz="1600" b="1" dirty="0" smtClean="0">
                <a:solidFill>
                  <a:srgbClr val="2D2DB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600" b="1" dirty="0" smtClean="0">
                <a:solidFill>
                  <a:srgbClr val="16165D"/>
                </a:solidFill>
                <a:latin typeface="Times New Roman" pitchFamily="18" charset="0"/>
                <a:cs typeface="Times New Roman" pitchFamily="18" charset="0"/>
              </a:rPr>
              <a:t>играет существенную роль в формировании у детей интереса и любви к художественной литературе. В этом уголке ребенок имеет возможность самостоятельно, по своему вкусу выбрать книгу и спокойно рассмотреть ее с яркими иллюстрациями.</a:t>
            </a:r>
            <a:endParaRPr lang="ru-RU" sz="1600" b="1" dirty="0">
              <a:solidFill>
                <a:srgbClr val="00B050"/>
              </a:solidFill>
              <a:latin typeface="Monotype Corsiva" pitchFamily="66" charset="0"/>
            </a:endParaRPr>
          </a:p>
        </p:txBody>
      </p:sp>
      <p:sp>
        <p:nvSpPr>
          <p:cNvPr id="5" name="Выноска-облако 4"/>
          <p:cNvSpPr/>
          <p:nvPr/>
        </p:nvSpPr>
        <p:spPr>
          <a:xfrm>
            <a:off x="0" y="3929066"/>
            <a:ext cx="3714744" cy="1785950"/>
          </a:xfrm>
          <a:prstGeom prst="cloudCallou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altLang="ru-RU" sz="1600" b="1" dirty="0" smtClean="0">
                <a:solidFill>
                  <a:srgbClr val="00B050"/>
                </a:solidFill>
                <a:latin typeface="Monotype Corsiva" pitchFamily="66" charset="0"/>
              </a:rPr>
              <a:t>Что за чудо эти книжки!</a:t>
            </a:r>
          </a:p>
          <a:p>
            <a:pPr algn="ctr"/>
            <a:r>
              <a:rPr lang="ru-RU" altLang="ru-RU" sz="1600" b="1" dirty="0" smtClean="0">
                <a:solidFill>
                  <a:srgbClr val="00B050"/>
                </a:solidFill>
                <a:latin typeface="Monotype Corsiva" pitchFamily="66" charset="0"/>
              </a:rPr>
              <a:t>Очень любят их детишки!</a:t>
            </a:r>
          </a:p>
          <a:p>
            <a:pPr algn="ctr"/>
            <a:r>
              <a:rPr lang="ru-RU" altLang="ru-RU" sz="1600" b="1" dirty="0" smtClean="0">
                <a:solidFill>
                  <a:srgbClr val="00B050"/>
                </a:solidFill>
                <a:latin typeface="Monotype Corsiva" pitchFamily="66" charset="0"/>
              </a:rPr>
              <a:t>Регулярно все читают,</a:t>
            </a:r>
          </a:p>
          <a:p>
            <a:pPr algn="ctr"/>
            <a:r>
              <a:rPr lang="ru-RU" altLang="ru-RU" sz="1600" b="1" dirty="0" smtClean="0">
                <a:solidFill>
                  <a:srgbClr val="00B050"/>
                </a:solidFill>
                <a:latin typeface="Monotype Corsiva" pitchFamily="66" charset="0"/>
              </a:rPr>
              <a:t>Много знаний получают!</a:t>
            </a:r>
            <a:endParaRPr lang="ru-RU" altLang="ru-RU" sz="1600" b="1" dirty="0">
              <a:solidFill>
                <a:srgbClr val="00B050"/>
              </a:solidFill>
              <a:latin typeface="Monotype Corsiva" pitchFamily="66" charset="0"/>
            </a:endParaRPr>
          </a:p>
        </p:txBody>
      </p:sp>
      <p:pic>
        <p:nvPicPr>
          <p:cNvPr id="327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29190" y="2000240"/>
            <a:ext cx="3997937" cy="4643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1" descr="C:\Users\admin\Desktop\солнечные зайчики\фото на конкурс\DSCN41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86050" y="5304223"/>
            <a:ext cx="2071702" cy="1553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0" y="1643050"/>
            <a:ext cx="4572000" cy="2857520"/>
          </a:xfrm>
        </p:spPr>
        <p:txBody>
          <a:bodyPr/>
          <a:lstStyle/>
          <a:p>
            <a:pPr algn="l"/>
            <a:r>
              <a:rPr lang="ru-RU" altLang="ru-RU" sz="1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1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1600" b="1" dirty="0" smtClean="0">
                <a:solidFill>
                  <a:srgbClr val="00664D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ru-RU" altLang="ru-RU" sz="1600" b="1" i="1" u="sng" dirty="0" smtClean="0">
                <a:solidFill>
                  <a:srgbClr val="00664D"/>
                </a:solidFill>
                <a:latin typeface="Times New Roman" pitchFamily="18" charset="0"/>
                <a:cs typeface="Times New Roman" pitchFamily="18" charset="0"/>
              </a:rPr>
              <a:t>Центр опытно-экспериментальной деятельности. </a:t>
            </a:r>
            <a:r>
              <a:rPr lang="ru-RU" altLang="ru-RU" sz="1600" b="1" dirty="0" smtClean="0">
                <a:solidFill>
                  <a:srgbClr val="00664D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altLang="ru-RU" sz="1600" b="1" dirty="0" smtClean="0">
                <a:solidFill>
                  <a:srgbClr val="009973"/>
                </a:solidFill>
                <a:latin typeface="Times New Roman" pitchFamily="18" charset="0"/>
                <a:cs typeface="Times New Roman" pitchFamily="18" charset="0"/>
              </a:rPr>
              <a:t>                   </a:t>
            </a:r>
            <a:r>
              <a:rPr lang="ru-RU" altLang="ru-RU" sz="1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1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1600" b="1" dirty="0" smtClean="0">
                <a:solidFill>
                  <a:srgbClr val="22228B"/>
                </a:solidFill>
                <a:latin typeface="Times New Roman" pitchFamily="18" charset="0"/>
                <a:cs typeface="Times New Roman" pitchFamily="18" charset="0"/>
              </a:rPr>
              <a:t>В нем находится материал, для осуществления опытной деятельности:  микроскоп, мерные стаканчики, грунт, камни, семена, крупы и т.д. Наши маленькие «почемучки»проводят несложные </a:t>
            </a:r>
            <a:r>
              <a:rPr lang="ru-RU" altLang="ru-RU" sz="1600" b="1" dirty="0" err="1" smtClean="0">
                <a:solidFill>
                  <a:srgbClr val="22228B"/>
                </a:solidFill>
                <a:latin typeface="Times New Roman" pitchFamily="18" charset="0"/>
                <a:cs typeface="Times New Roman" pitchFamily="18" charset="0"/>
              </a:rPr>
              <a:t>опыты,определяют</a:t>
            </a:r>
            <a:r>
              <a:rPr lang="ru-RU" altLang="ru-RU" sz="1600" b="1" dirty="0" smtClean="0">
                <a:solidFill>
                  <a:srgbClr val="22228B"/>
                </a:solidFill>
                <a:latin typeface="Times New Roman" pitchFamily="18" charset="0"/>
                <a:cs typeface="Times New Roman" pitchFamily="18" charset="0"/>
              </a:rPr>
              <a:t>  свойства различных  природных материалов</a:t>
            </a:r>
            <a:r>
              <a:rPr lang="ru-RU" altLang="ru-RU" sz="16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ru-RU" altLang="ru-RU" sz="1600" b="1" dirty="0" smtClean="0">
                <a:latin typeface="Times New Roman" pitchFamily="18" charset="0"/>
                <a:cs typeface="Times New Roman" pitchFamily="18" charset="0"/>
              </a:rPr>
            </a:br>
            <a:endParaRPr lang="ru-RU" sz="1600" b="1" dirty="0">
              <a:solidFill>
                <a:srgbClr val="00B050"/>
              </a:solidFill>
              <a:latin typeface="Monotype Corsiva" pitchFamily="66" charset="0"/>
            </a:endParaRPr>
          </a:p>
        </p:txBody>
      </p:sp>
      <p:pic>
        <p:nvPicPr>
          <p:cNvPr id="34819" name="Picture 3" descr="C:\Users\admin\Desktop\Новая папка\20190225_14190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928802"/>
            <a:ext cx="3537348" cy="4716464"/>
          </a:xfrm>
          <a:prstGeom prst="rect">
            <a:avLst/>
          </a:prstGeom>
          <a:noFill/>
        </p:spPr>
      </p:pic>
      <p:pic>
        <p:nvPicPr>
          <p:cNvPr id="34820" name="Picture 4" descr="C:\Users\admin\Desktop\Новая папка\20190225_14173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28" y="4071942"/>
            <a:ext cx="3571882" cy="25717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115050" cy="1154112"/>
          </a:xfrm>
        </p:spPr>
        <p:txBody>
          <a:bodyPr/>
          <a:lstStyle/>
          <a:p>
            <a:r>
              <a:rPr lang="ru-RU" altLang="ru-RU" b="1" dirty="0" smtClean="0">
                <a:solidFill>
                  <a:srgbClr val="00B050"/>
                </a:solidFill>
                <a:latin typeface="Monotype Corsiva" pitchFamily="66" charset="0"/>
              </a:rPr>
              <a:t/>
            </a:r>
            <a:br>
              <a:rPr lang="ru-RU" altLang="ru-RU" b="1" dirty="0" smtClean="0">
                <a:solidFill>
                  <a:srgbClr val="00B050"/>
                </a:solidFill>
                <a:latin typeface="Monotype Corsiva" pitchFamily="66" charset="0"/>
              </a:rPr>
            </a:br>
            <a:r>
              <a:rPr lang="ru-RU" altLang="ru-RU" sz="3200" b="1" dirty="0" smtClean="0">
                <a:solidFill>
                  <a:srgbClr val="00B050"/>
                </a:solidFill>
                <a:latin typeface="Monotype Corsiva" pitchFamily="66" charset="0"/>
              </a:rPr>
              <a:t>Предметно-развивающая среда в ДОУ</a:t>
            </a:r>
            <a:r>
              <a:rPr lang="ru-RU" altLang="ru-RU" b="1" dirty="0" smtClean="0">
                <a:solidFill>
                  <a:srgbClr val="0070C0"/>
                </a:solidFill>
              </a:rPr>
              <a:t/>
            </a:r>
            <a:br>
              <a:rPr lang="ru-RU" altLang="ru-RU" b="1" dirty="0" smtClean="0">
                <a:solidFill>
                  <a:srgbClr val="0070C0"/>
                </a:solidFill>
              </a:rPr>
            </a:br>
            <a:endParaRPr lang="ru-RU" dirty="0" smtClean="0"/>
          </a:p>
        </p:txBody>
      </p:sp>
      <p:sp>
        <p:nvSpPr>
          <p:cNvPr id="4099" name="Содержимое 2"/>
          <p:cNvSpPr>
            <a:spLocks noGrp="1"/>
          </p:cNvSpPr>
          <p:nvPr>
            <p:ph idx="1"/>
          </p:nvPr>
        </p:nvSpPr>
        <p:spPr>
          <a:xfrm>
            <a:off x="142844" y="1285860"/>
            <a:ext cx="6715171" cy="5383228"/>
          </a:xfrm>
        </p:spPr>
        <p:txBody>
          <a:bodyPr/>
          <a:lstStyle/>
          <a:p>
            <a:pPr>
              <a:spcBef>
                <a:spcPts val="650"/>
              </a:spcBef>
              <a:buClr>
                <a:srgbClr val="0070C0"/>
              </a:buClr>
              <a:buSzPct val="10000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</a:pPr>
            <a:r>
              <a:rPr lang="en-US" altLang="ru-RU" sz="1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Особо</a:t>
            </a:r>
            <a:r>
              <a:rPr lang="en-US" altLang="ru-RU" sz="1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ru-RU" sz="1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актуально</a:t>
            </a:r>
            <a:r>
              <a:rPr lang="en-US" altLang="ru-RU" sz="1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ru-RU" sz="1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на</a:t>
            </a:r>
            <a:r>
              <a:rPr lang="en-US" altLang="ru-RU" sz="1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ru-RU" sz="1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сегодняшний</a:t>
            </a:r>
            <a:r>
              <a:rPr lang="en-US" altLang="ru-RU" sz="1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ru-RU" sz="1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день</a:t>
            </a:r>
            <a:r>
              <a:rPr lang="en-US" altLang="ru-RU" sz="1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ru-RU" sz="1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стоит</a:t>
            </a:r>
            <a:r>
              <a:rPr lang="en-US" altLang="ru-RU" sz="1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ru-RU" sz="1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вопрос</a:t>
            </a:r>
            <a:r>
              <a:rPr lang="en-US" altLang="ru-RU" sz="1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ru-RU" sz="1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организации</a:t>
            </a:r>
            <a:r>
              <a:rPr lang="en-US" altLang="ru-RU" sz="1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ru-RU" sz="1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предметно-развивающей</a:t>
            </a:r>
            <a:r>
              <a:rPr lang="en-US" altLang="ru-RU" sz="1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ru-RU" sz="1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среды</a:t>
            </a:r>
            <a:r>
              <a:rPr lang="en-US" altLang="ru-RU" sz="1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ДОУ. </a:t>
            </a:r>
            <a:r>
              <a:rPr lang="en-US" altLang="ru-RU" sz="1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Это</a:t>
            </a:r>
            <a:r>
              <a:rPr lang="en-US" altLang="ru-RU" sz="1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ru-RU" sz="1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связано</a:t>
            </a:r>
            <a:r>
              <a:rPr lang="en-US" altLang="ru-RU" sz="1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с </a:t>
            </a:r>
            <a:r>
              <a:rPr lang="en-US" altLang="ru-RU" sz="1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введением</a:t>
            </a:r>
            <a:r>
              <a:rPr lang="en-US" altLang="ru-RU" sz="1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ru-RU" sz="1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Федерального</a:t>
            </a:r>
            <a:r>
              <a:rPr lang="en-US" altLang="ru-RU" sz="1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ru-RU" sz="1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государственного</a:t>
            </a:r>
            <a:r>
              <a:rPr lang="en-US" altLang="ru-RU" sz="1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ru-RU" sz="1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образовательного</a:t>
            </a:r>
            <a:r>
              <a:rPr lang="en-US" altLang="ru-RU" sz="1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ru-RU" sz="1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стандарта</a:t>
            </a:r>
            <a:r>
              <a:rPr lang="en-US" altLang="ru-RU" sz="1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(ФГОС) к </a:t>
            </a:r>
            <a:r>
              <a:rPr lang="en-US" altLang="ru-RU" sz="1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структуре</a:t>
            </a:r>
            <a:r>
              <a:rPr lang="en-US" altLang="ru-RU" sz="1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ru-RU" sz="1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основной</a:t>
            </a:r>
            <a:r>
              <a:rPr lang="en-US" altLang="ru-RU" sz="1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ru-RU" sz="1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общеобразовательной</a:t>
            </a:r>
            <a:r>
              <a:rPr lang="en-US" altLang="ru-RU" sz="1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ru-RU" sz="1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программы</a:t>
            </a:r>
            <a:r>
              <a:rPr lang="en-US" altLang="ru-RU" sz="1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ru-RU" sz="1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дошкольного</a:t>
            </a:r>
            <a:r>
              <a:rPr lang="en-US" altLang="ru-RU" sz="1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ru-RU" sz="1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образования</a:t>
            </a:r>
            <a:r>
              <a:rPr lang="en-US" altLang="ru-RU" sz="1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>
              <a:spcBef>
                <a:spcPts val="650"/>
              </a:spcBef>
              <a:buClr>
                <a:srgbClr val="0070C0"/>
              </a:buClr>
              <a:buSzPct val="10000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</a:pPr>
            <a:r>
              <a:rPr lang="en-US" altLang="ru-RU" sz="1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en-US" altLang="ru-RU" sz="1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соответствии</a:t>
            </a:r>
            <a:r>
              <a:rPr lang="en-US" altLang="ru-RU" sz="1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с ФГОС </a:t>
            </a:r>
            <a:r>
              <a:rPr lang="en-US" altLang="ru-RU" sz="1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программа</a:t>
            </a:r>
            <a:r>
              <a:rPr lang="en-US" altLang="ru-RU" sz="1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ru-RU" sz="1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должна</a:t>
            </a:r>
            <a:r>
              <a:rPr lang="en-US" altLang="ru-RU" sz="1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ru-RU" sz="1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строиться</a:t>
            </a:r>
            <a:r>
              <a:rPr lang="en-US" altLang="ru-RU" sz="1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с </a:t>
            </a:r>
            <a:r>
              <a:rPr lang="en-US" altLang="ru-RU" sz="1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учетом</a:t>
            </a:r>
            <a:r>
              <a:rPr lang="en-US" altLang="ru-RU" sz="1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ru-RU" sz="1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принципа</a:t>
            </a:r>
            <a:r>
              <a:rPr lang="en-US" altLang="ru-RU" sz="1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ru-RU" sz="1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интеграции</a:t>
            </a:r>
            <a:r>
              <a:rPr lang="en-US" altLang="ru-RU" sz="1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ru-RU" sz="1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образовательных</a:t>
            </a:r>
            <a:r>
              <a:rPr lang="en-US" altLang="ru-RU" sz="1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ru-RU" sz="1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областей</a:t>
            </a:r>
            <a:r>
              <a:rPr lang="en-US" altLang="ru-RU" sz="1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и в </a:t>
            </a:r>
            <a:r>
              <a:rPr lang="en-US" altLang="ru-RU" sz="1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соответствии</a:t>
            </a:r>
            <a:r>
              <a:rPr lang="en-US" altLang="ru-RU" sz="1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с </a:t>
            </a:r>
            <a:r>
              <a:rPr lang="en-US" altLang="ru-RU" sz="1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возрастными</a:t>
            </a:r>
            <a:r>
              <a:rPr lang="en-US" altLang="ru-RU" sz="1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ru-RU" sz="1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возможностями</a:t>
            </a:r>
            <a:r>
              <a:rPr lang="en-US" altLang="ru-RU" sz="1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en-US" altLang="ru-RU" sz="1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особенностями</a:t>
            </a:r>
            <a:r>
              <a:rPr lang="en-US" altLang="ru-RU" sz="1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ru-RU" sz="1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воспитанников</a:t>
            </a:r>
            <a:r>
              <a:rPr lang="en-US" altLang="ru-RU" sz="1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ru-RU" sz="1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Решение</a:t>
            </a:r>
            <a:r>
              <a:rPr lang="en-US" altLang="ru-RU" sz="1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ru-RU" sz="1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программных</a:t>
            </a:r>
            <a:r>
              <a:rPr lang="en-US" altLang="ru-RU" sz="1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ru-RU" sz="1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образовательных</a:t>
            </a:r>
            <a:r>
              <a:rPr lang="en-US" altLang="ru-RU" sz="1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ru-RU" sz="1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задач</a:t>
            </a:r>
            <a:r>
              <a:rPr lang="en-US" altLang="ru-RU" sz="1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ru-RU" sz="1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предусматривается</a:t>
            </a:r>
            <a:r>
              <a:rPr lang="en-US" altLang="ru-RU" sz="1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ru-RU" sz="1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не</a:t>
            </a:r>
            <a:r>
              <a:rPr lang="en-US" altLang="ru-RU" sz="1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ru-RU" sz="1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только</a:t>
            </a:r>
            <a:r>
              <a:rPr lang="en-US" altLang="ru-RU" sz="1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en-US" altLang="ru-RU" sz="1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совместной</a:t>
            </a:r>
            <a:r>
              <a:rPr lang="en-US" altLang="ru-RU" sz="1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ru-RU" sz="1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де</a:t>
            </a:r>
            <a:r>
              <a:rPr lang="ru-RU" altLang="ru-RU" sz="1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я</a:t>
            </a:r>
            <a:r>
              <a:rPr lang="en-US" altLang="ru-RU" sz="1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тельности</a:t>
            </a:r>
            <a:r>
              <a:rPr lang="en-US" altLang="ru-RU" sz="1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ru-RU" sz="1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взрослого</a:t>
            </a:r>
            <a:r>
              <a:rPr lang="en-US" altLang="ru-RU" sz="1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en-US" altLang="ru-RU" sz="1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детей</a:t>
            </a:r>
            <a:r>
              <a:rPr lang="en-US" altLang="ru-RU" sz="1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ru-RU" sz="1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но</a:t>
            </a:r>
            <a:r>
              <a:rPr lang="en-US" altLang="ru-RU" sz="1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и в </a:t>
            </a:r>
            <a:r>
              <a:rPr lang="en-US" altLang="ru-RU" sz="1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самостоятельной</a:t>
            </a:r>
            <a:r>
              <a:rPr lang="en-US" altLang="ru-RU" sz="1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ru-RU" sz="1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деятельности</a:t>
            </a:r>
            <a:r>
              <a:rPr lang="en-US" altLang="ru-RU" sz="1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ru-RU" sz="1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детей</a:t>
            </a:r>
            <a:r>
              <a:rPr lang="en-US" altLang="ru-RU" sz="1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а </a:t>
            </a:r>
            <a:r>
              <a:rPr lang="en-US" altLang="ru-RU" sz="1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также</a:t>
            </a:r>
            <a:r>
              <a:rPr lang="en-US" altLang="ru-RU" sz="1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ru-RU" sz="1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при</a:t>
            </a:r>
            <a:r>
              <a:rPr lang="en-US" altLang="ru-RU" sz="1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ru-RU" sz="1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проведении</a:t>
            </a:r>
            <a:r>
              <a:rPr lang="en-US" altLang="ru-RU" sz="1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ru-RU" sz="1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режимных</a:t>
            </a:r>
            <a:r>
              <a:rPr lang="en-US" altLang="ru-RU" sz="1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ru-RU" sz="1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моментов</a:t>
            </a:r>
            <a:r>
              <a:rPr lang="en-US" altLang="ru-RU" sz="1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>
              <a:spcBef>
                <a:spcPts val="650"/>
              </a:spcBef>
              <a:buClr>
                <a:srgbClr val="0070C0"/>
              </a:buClr>
              <a:buSzPct val="10000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</a:pPr>
            <a:r>
              <a:rPr lang="en-US" altLang="ru-RU" sz="1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Всем</a:t>
            </a:r>
            <a:r>
              <a:rPr lang="en-US" altLang="ru-RU" sz="1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ru-RU" sz="1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известно</a:t>
            </a:r>
            <a:r>
              <a:rPr lang="en-US" altLang="ru-RU" sz="1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ru-RU" sz="1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что</a:t>
            </a:r>
            <a:r>
              <a:rPr lang="en-US" altLang="ru-RU" sz="1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ru-RU" sz="1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основной</a:t>
            </a:r>
            <a:r>
              <a:rPr lang="en-US" altLang="ru-RU" sz="1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ru-RU" sz="1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формой</a:t>
            </a:r>
            <a:r>
              <a:rPr lang="en-US" altLang="ru-RU" sz="1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ru-RU" sz="1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работы</a:t>
            </a:r>
            <a:r>
              <a:rPr lang="en-US" altLang="ru-RU" sz="1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с </a:t>
            </a:r>
            <a:r>
              <a:rPr lang="en-US" altLang="ru-RU" sz="1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дошкольниками</a:t>
            </a:r>
            <a:r>
              <a:rPr lang="en-US" altLang="ru-RU" sz="1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en-US" altLang="ru-RU" sz="1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ведущим</a:t>
            </a:r>
            <a:r>
              <a:rPr lang="en-US" altLang="ru-RU" sz="1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ru-RU" sz="1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видом</a:t>
            </a:r>
            <a:r>
              <a:rPr lang="en-US" altLang="ru-RU" sz="1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ru-RU" sz="1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деятельности</a:t>
            </a:r>
            <a:r>
              <a:rPr lang="en-US" altLang="ru-RU" sz="1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ru-RU" sz="1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детей</a:t>
            </a:r>
            <a:r>
              <a:rPr lang="en-US" altLang="ru-RU" sz="1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ru-RU" sz="1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является</a:t>
            </a:r>
            <a:r>
              <a:rPr lang="en-US" altLang="ru-RU" sz="1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ru-RU" sz="1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игра</a:t>
            </a:r>
            <a:r>
              <a:rPr lang="en-US" altLang="ru-RU" sz="1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ru-RU" sz="1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Именно</a:t>
            </a:r>
            <a:r>
              <a:rPr lang="en-US" altLang="ru-RU" sz="1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ru-RU" sz="1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поэтому</a:t>
            </a:r>
            <a:r>
              <a:rPr lang="en-US" altLang="ru-RU" sz="1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мы воспитатели </a:t>
            </a:r>
            <a:r>
              <a:rPr lang="en-US" altLang="ru-RU" sz="1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ru-RU" sz="1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испытыва</a:t>
            </a:r>
            <a:r>
              <a:rPr lang="ru-RU" altLang="ru-RU" sz="1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ем</a:t>
            </a:r>
            <a:r>
              <a:rPr lang="en-US" altLang="ru-RU" sz="1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ru-RU" sz="1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повышенный</a:t>
            </a:r>
            <a:r>
              <a:rPr lang="en-US" altLang="ru-RU" sz="1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ru-RU" sz="1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интерес</a:t>
            </a:r>
            <a:r>
              <a:rPr lang="en-US" altLang="ru-RU" sz="1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к </a:t>
            </a:r>
            <a:r>
              <a:rPr lang="en-US" altLang="ru-RU" sz="1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обновлению</a:t>
            </a:r>
            <a:r>
              <a:rPr lang="en-US" altLang="ru-RU" sz="1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ru-RU" sz="1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предметно-развивающей</a:t>
            </a:r>
            <a:r>
              <a:rPr lang="en-US" altLang="ru-RU" sz="1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ru-RU" sz="1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среды</a:t>
            </a:r>
            <a:r>
              <a:rPr lang="en-US" altLang="ru-RU" sz="1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ДОУ.</a:t>
            </a:r>
          </a:p>
          <a:p>
            <a:endParaRPr lang="ru-RU" sz="16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115050" cy="2011354"/>
          </a:xfrm>
        </p:spPr>
        <p:txBody>
          <a:bodyPr/>
          <a:lstStyle/>
          <a:p>
            <a:pPr algn="l"/>
            <a:endParaRPr lang="ru-RU" sz="2800" b="1" dirty="0" smtClean="0">
              <a:solidFill>
                <a:srgbClr val="00B050"/>
              </a:solidFill>
              <a:latin typeface="Monotype Corsiva" pitchFamily="66" charset="0"/>
            </a:endParaRPr>
          </a:p>
        </p:txBody>
      </p:sp>
      <p:pic>
        <p:nvPicPr>
          <p:cNvPr id="35842" name="Picture 2" descr="C:\Users\admin\Desktop\солнечные зайчики\огород\DSCN3586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0"/>
            <a:ext cx="3143258" cy="2357444"/>
          </a:xfrm>
          <a:prstGeom prst="rect">
            <a:avLst/>
          </a:prstGeom>
          <a:noFill/>
        </p:spPr>
      </p:pic>
      <p:pic>
        <p:nvPicPr>
          <p:cNvPr id="35844" name="Picture 4" descr="C:\Users\admin\Desktop\солнечные зайчики\огород\DSCN445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7620" y="-500090"/>
            <a:ext cx="4714908" cy="3536181"/>
          </a:xfrm>
          <a:prstGeom prst="rect">
            <a:avLst/>
          </a:prstGeom>
          <a:noFill/>
        </p:spPr>
      </p:pic>
      <p:pic>
        <p:nvPicPr>
          <p:cNvPr id="35849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71025" y="2428868"/>
            <a:ext cx="3472975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5843" name="Picture 3" descr="C:\Users\admin\Desktop\солнечные зайчики\огород\DSCN445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57686" y="5036331"/>
            <a:ext cx="2571768" cy="1821669"/>
          </a:xfrm>
          <a:prstGeom prst="rect">
            <a:avLst/>
          </a:prstGeom>
          <a:noFill/>
        </p:spPr>
      </p:pic>
      <p:pic>
        <p:nvPicPr>
          <p:cNvPr id="35848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2219550"/>
            <a:ext cx="5572132" cy="2883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5850" name="Picture 1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" y="4796382"/>
            <a:ext cx="4429124" cy="2061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2071678"/>
            <a:ext cx="8229600" cy="1143000"/>
          </a:xfrm>
        </p:spPr>
        <p:txBody>
          <a:bodyPr/>
          <a:lstStyle/>
          <a:p>
            <a:pPr algn="l"/>
            <a:r>
              <a:rPr lang="ru-RU" sz="1600" b="1" dirty="0" smtClean="0">
                <a:solidFill>
                  <a:srgbClr val="00B050"/>
                </a:solidFill>
                <a:latin typeface="Monotype Corsiva" pitchFamily="66" charset="0"/>
              </a:rPr>
              <a:t/>
            </a:r>
            <a:br>
              <a:rPr lang="ru-RU" sz="1600" b="1" dirty="0" smtClean="0">
                <a:solidFill>
                  <a:srgbClr val="00B050"/>
                </a:solidFill>
                <a:latin typeface="Monotype Corsiva" pitchFamily="66" charset="0"/>
              </a:rPr>
            </a:br>
            <a:r>
              <a:rPr lang="ru-RU" altLang="ru-RU" sz="1600" b="1" i="1" u="sng" dirty="0" smtClean="0">
                <a:solidFill>
                  <a:srgbClr val="00664D"/>
                </a:solidFill>
                <a:latin typeface="Monotype Corsiva" pitchFamily="66" charset="0"/>
                <a:cs typeface="Times New Roman" pitchFamily="18" charset="0"/>
              </a:rPr>
              <a:t> Центр «Природы»</a:t>
            </a:r>
            <a:r>
              <a:rPr lang="ru-RU" altLang="ru-RU" sz="16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altLang="ru-RU" sz="1600" b="1" dirty="0" smtClean="0">
                <a:solidFill>
                  <a:srgbClr val="22228B"/>
                </a:solidFill>
                <a:latin typeface="Times New Roman" pitchFamily="18" charset="0"/>
                <a:cs typeface="Times New Roman" pitchFamily="18" charset="0"/>
              </a:rPr>
              <a:t>включает в себя экологическую деятельность. В данном уголке содержатся различные виды комнатных растений, на которых удобно демонстрировать видоизменения частей растения, инструменты по уходу за этими растениями: палочки для рыхления, пульверизатор, лейки и др.</a:t>
            </a:r>
            <a:r>
              <a:rPr lang="ru-RU" sz="1600" b="1" dirty="0" smtClean="0">
                <a:solidFill>
                  <a:srgbClr val="00B050"/>
                </a:solidFill>
                <a:latin typeface="Monotype Corsiva" pitchFamily="66" charset="0"/>
              </a:rPr>
              <a:t/>
            </a:r>
            <a:br>
              <a:rPr lang="ru-RU" sz="1600" b="1" dirty="0" smtClean="0">
                <a:solidFill>
                  <a:srgbClr val="00B050"/>
                </a:solidFill>
                <a:latin typeface="Monotype Corsiva" pitchFamily="66" charset="0"/>
              </a:rPr>
            </a:br>
            <a:endParaRPr lang="ru-RU" sz="1600" b="1" dirty="0">
              <a:solidFill>
                <a:srgbClr val="00B050"/>
              </a:solidFill>
              <a:latin typeface="Monotype Corsiva" pitchFamily="66" charset="0"/>
            </a:endParaRPr>
          </a:p>
        </p:txBody>
      </p:sp>
      <p:pic>
        <p:nvPicPr>
          <p:cNvPr id="36867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3214686"/>
            <a:ext cx="2830706" cy="2854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6868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43702" y="3143248"/>
            <a:ext cx="1857334" cy="35004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686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14546" y="5143512"/>
            <a:ext cx="4197199" cy="1520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6870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86116" y="3429000"/>
            <a:ext cx="3143272" cy="1506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>
          <a:xfrm>
            <a:off x="214282" y="0"/>
            <a:ext cx="6115050" cy="1500198"/>
          </a:xfrm>
        </p:spPr>
        <p:txBody>
          <a:bodyPr/>
          <a:lstStyle/>
          <a:p>
            <a:pPr algn="l"/>
            <a:r>
              <a:rPr lang="ru-RU" altLang="ru-RU" sz="1800" b="1" u="sng" dirty="0" smtClean="0">
                <a:solidFill>
                  <a:srgbClr val="00664D"/>
                </a:solidFill>
                <a:latin typeface="Monotype Corsiva" pitchFamily="66" charset="0"/>
                <a:cs typeface="Times New Roman" pitchFamily="18" charset="0"/>
              </a:rPr>
              <a:t>«Строительный» (конструктивный) центр</a:t>
            </a:r>
            <a:r>
              <a:rPr lang="ru-RU" altLang="ru-RU" sz="1600" b="1" u="sng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altLang="ru-RU" sz="1600" b="1" dirty="0" smtClean="0">
                <a:solidFill>
                  <a:srgbClr val="16165D"/>
                </a:solidFill>
                <a:latin typeface="Times New Roman" pitchFamily="18" charset="0"/>
                <a:cs typeface="Times New Roman" pitchFamily="18" charset="0"/>
              </a:rPr>
              <a:t> хоть и сосредоточен на одном месте и занимает немного пространства, он достаточно мобилен, можно перемещаться в любое место группы и организовывать данную деятельность.</a:t>
            </a:r>
            <a:endParaRPr lang="ru-RU" sz="1600" b="1" dirty="0" smtClean="0">
              <a:solidFill>
                <a:srgbClr val="00B050"/>
              </a:solidFill>
              <a:latin typeface="Monotype Corsiva" pitchFamily="66" charset="0"/>
            </a:endParaRPr>
          </a:p>
        </p:txBody>
      </p:sp>
      <p:pic>
        <p:nvPicPr>
          <p:cNvPr id="378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75" y="1571613"/>
            <a:ext cx="2928938" cy="32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4286248" y="1285860"/>
            <a:ext cx="25717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/>
            <a:r>
              <a:rPr lang="ru-RU" altLang="ru-RU" b="1" dirty="0" smtClean="0">
                <a:solidFill>
                  <a:srgbClr val="00B050"/>
                </a:solidFill>
                <a:latin typeface="Monotype Corsiva" pitchFamily="66" charset="0"/>
                <a:cs typeface="Times New Roman" pitchFamily="18" charset="0"/>
              </a:rPr>
              <a:t>Уголок безопасности</a:t>
            </a:r>
          </a:p>
        </p:txBody>
      </p:sp>
      <p:pic>
        <p:nvPicPr>
          <p:cNvPr id="3789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4589589"/>
            <a:ext cx="2427273" cy="2268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7893" name="Picture 5" descr="C:\Users\admin\Desktop\Новая папка\20190225_16174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4876" y="2928934"/>
            <a:ext cx="2190765" cy="1643074"/>
          </a:xfrm>
          <a:prstGeom prst="rect">
            <a:avLst/>
          </a:prstGeom>
          <a:noFill/>
        </p:spPr>
      </p:pic>
      <p:pic>
        <p:nvPicPr>
          <p:cNvPr id="37894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4786322"/>
            <a:ext cx="2611249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7895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714612" y="5214950"/>
            <a:ext cx="2000264" cy="1324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663487" y="3500438"/>
            <a:ext cx="1908513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Прямоугольник 10"/>
          <p:cNvSpPr/>
          <p:nvPr/>
        </p:nvSpPr>
        <p:spPr>
          <a:xfrm>
            <a:off x="3428992" y="1714488"/>
            <a:ext cx="364333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b="1" dirty="0" smtClean="0">
                <a:solidFill>
                  <a:srgbClr val="00B050"/>
                </a:solidFill>
                <a:latin typeface="Monotype Corsiva" pitchFamily="66" charset="0"/>
                <a:cs typeface="Times New Roman" pitchFamily="18" charset="0"/>
              </a:rPr>
              <a:t>О безопасности в пути,</a:t>
            </a:r>
          </a:p>
          <a:p>
            <a:pPr algn="ctr"/>
            <a:r>
              <a:rPr lang="ru-RU" altLang="ru-RU" b="1" dirty="0" smtClean="0">
                <a:solidFill>
                  <a:srgbClr val="00B050"/>
                </a:solidFill>
                <a:latin typeface="Monotype Corsiva" pitchFamily="66" charset="0"/>
                <a:cs typeface="Times New Roman" pitchFamily="18" charset="0"/>
              </a:rPr>
              <a:t>На улице и дома</a:t>
            </a:r>
          </a:p>
          <a:p>
            <a:pPr algn="ctr"/>
            <a:r>
              <a:rPr lang="ru-RU" altLang="ru-RU" b="1" dirty="0" smtClean="0">
                <a:solidFill>
                  <a:srgbClr val="00B050"/>
                </a:solidFill>
                <a:latin typeface="Monotype Corsiva" pitchFamily="66" charset="0"/>
                <a:cs typeface="Times New Roman" pitchFamily="18" charset="0"/>
              </a:rPr>
              <a:t>Мы будем, знаю, говорить</a:t>
            </a:r>
          </a:p>
          <a:p>
            <a:pPr algn="ctr"/>
            <a:r>
              <a:rPr lang="ru-RU" altLang="ru-RU" b="1" dirty="0" smtClean="0">
                <a:solidFill>
                  <a:srgbClr val="00B050"/>
                </a:solidFill>
                <a:latin typeface="Monotype Corsiva" pitchFamily="66" charset="0"/>
                <a:cs typeface="Times New Roman" pitchFamily="18" charset="0"/>
              </a:rPr>
              <a:t>Сегодня в группе снова.</a:t>
            </a:r>
            <a:endParaRPr lang="ru-RU" altLang="ru-RU" b="1" dirty="0">
              <a:solidFill>
                <a:srgbClr val="00B050"/>
              </a:solidFill>
              <a:latin typeface="Monotype Corsiva" pitchFamily="66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1857364"/>
            <a:ext cx="5243522" cy="798509"/>
          </a:xfrm>
        </p:spPr>
        <p:txBody>
          <a:bodyPr/>
          <a:lstStyle/>
          <a:p>
            <a:pPr algn="l"/>
            <a:r>
              <a:rPr lang="ru-RU" sz="2600" b="1" dirty="0" smtClean="0">
                <a:solidFill>
                  <a:srgbClr val="00B050"/>
                </a:solidFill>
                <a:latin typeface="Monotype Corsiva" pitchFamily="66" charset="0"/>
              </a:rPr>
              <a:t/>
            </a:r>
            <a:br>
              <a:rPr lang="ru-RU" sz="2600" b="1" dirty="0" smtClean="0">
                <a:solidFill>
                  <a:srgbClr val="00B050"/>
                </a:solidFill>
                <a:latin typeface="Monotype Corsiva" pitchFamily="66" charset="0"/>
              </a:rPr>
            </a:br>
            <a:r>
              <a:rPr lang="ru-RU" sz="2600" b="1" dirty="0" smtClean="0">
                <a:solidFill>
                  <a:srgbClr val="00B050"/>
                </a:solidFill>
                <a:latin typeface="Monotype Corsiva" pitchFamily="66" charset="0"/>
              </a:rPr>
              <a:t>Уголок патриотического воспитания</a:t>
            </a:r>
            <a:r>
              <a:rPr lang="ru-RU" sz="2600" dirty="0" smtClean="0">
                <a:solidFill>
                  <a:srgbClr val="00B050"/>
                </a:solidFill>
                <a:latin typeface="Monotype Corsiva" pitchFamily="66" charset="0"/>
              </a:rPr>
              <a:t/>
            </a:r>
            <a:br>
              <a:rPr lang="ru-RU" sz="2600" dirty="0" smtClean="0">
                <a:solidFill>
                  <a:srgbClr val="00B050"/>
                </a:solidFill>
                <a:latin typeface="Monotype Corsiva" pitchFamily="66" charset="0"/>
              </a:rPr>
            </a:br>
            <a:endParaRPr lang="ru-RU" sz="2600" dirty="0">
              <a:solidFill>
                <a:srgbClr val="00B050"/>
              </a:solidFill>
              <a:latin typeface="Monotype Corsiva" pitchFamily="66" charset="0"/>
            </a:endParaRP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8915" name="Picture 3" descr="C:\Users\admin\Desktop\Новая папка\20190225_1437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714620"/>
            <a:ext cx="2857520" cy="3810027"/>
          </a:xfrm>
          <a:prstGeom prst="rect">
            <a:avLst/>
          </a:prstGeom>
          <a:noFill/>
        </p:spPr>
      </p:pic>
      <p:pic>
        <p:nvPicPr>
          <p:cNvPr id="38917" name="Picture 5" descr="C:\Users\admin\Desktop\Новая папка\20190225_1438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8" y="2166929"/>
            <a:ext cx="3143254" cy="4691071"/>
          </a:xfrm>
          <a:prstGeom prst="rect">
            <a:avLst/>
          </a:prstGeom>
          <a:noFill/>
        </p:spPr>
      </p:pic>
      <p:pic>
        <p:nvPicPr>
          <p:cNvPr id="38916" name="Picture 4" descr="C:\Users\admin\Desktop\Новая папка\20190225_14373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43240" y="3714752"/>
            <a:ext cx="3143272" cy="23574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>
          <a:xfrm>
            <a:off x="285720" y="214290"/>
            <a:ext cx="2757478" cy="654032"/>
          </a:xfrm>
        </p:spPr>
        <p:txBody>
          <a:bodyPr/>
          <a:lstStyle/>
          <a:p>
            <a:pPr algn="l"/>
            <a:r>
              <a:rPr lang="ru-RU" sz="2800" b="1" dirty="0" smtClean="0">
                <a:solidFill>
                  <a:srgbClr val="00B050"/>
                </a:solidFill>
                <a:latin typeface="Monotype Corsiva" pitchFamily="66" charset="0"/>
              </a:rPr>
              <a:t>Уголок дежурных</a:t>
            </a:r>
          </a:p>
        </p:txBody>
      </p:sp>
      <p:pic>
        <p:nvPicPr>
          <p:cNvPr id="39939" name="Picture 3" descr="C:\Users\admin\Desktop\Новая папка\20190221_08172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8992" y="3500438"/>
            <a:ext cx="3643320" cy="485776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2928926" y="214290"/>
            <a:ext cx="4572000" cy="14465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altLang="ru-RU" sz="2200" b="1" dirty="0" smtClean="0">
                <a:solidFill>
                  <a:srgbClr val="00B050"/>
                </a:solidFill>
                <a:latin typeface="Monotype Corsiva" pitchFamily="66" charset="0"/>
                <a:cs typeface="Times New Roman" pitchFamily="18" charset="0"/>
              </a:rPr>
              <a:t>Все хотят дежурным быть</a:t>
            </a:r>
          </a:p>
          <a:p>
            <a:pPr algn="ctr"/>
            <a:r>
              <a:rPr lang="ru-RU" altLang="ru-RU" sz="2200" b="1" dirty="0" smtClean="0">
                <a:solidFill>
                  <a:srgbClr val="00B050"/>
                </a:solidFill>
                <a:latin typeface="Monotype Corsiva" pitchFamily="66" charset="0"/>
                <a:cs typeface="Times New Roman" pitchFamily="18" charset="0"/>
              </a:rPr>
              <a:t>Чтобы всем руководить.</a:t>
            </a:r>
          </a:p>
          <a:p>
            <a:pPr algn="ctr"/>
            <a:r>
              <a:rPr lang="ru-RU" altLang="ru-RU" sz="2200" b="1" dirty="0" smtClean="0">
                <a:solidFill>
                  <a:srgbClr val="00B050"/>
                </a:solidFill>
                <a:latin typeface="Monotype Corsiva" pitchFamily="66" charset="0"/>
                <a:cs typeface="Times New Roman" pitchFamily="18" charset="0"/>
              </a:rPr>
              <a:t>Ведь дежурить каждый день,</a:t>
            </a:r>
          </a:p>
          <a:p>
            <a:pPr algn="ctr"/>
            <a:r>
              <a:rPr lang="ru-RU" altLang="ru-RU" sz="2200" b="1" dirty="0" smtClean="0">
                <a:solidFill>
                  <a:srgbClr val="00B050"/>
                </a:solidFill>
                <a:latin typeface="Monotype Corsiva" pitchFamily="66" charset="0"/>
                <a:cs typeface="Times New Roman" pitchFamily="18" charset="0"/>
              </a:rPr>
              <a:t>Малышам совсем не лень</a:t>
            </a:r>
            <a:r>
              <a:rPr lang="ru-RU" altLang="ru-RU" sz="2200" b="1" dirty="0" smtClean="0">
                <a:solidFill>
                  <a:srgbClr val="00B050"/>
                </a:solidFill>
                <a:latin typeface="Monotype Corsiva" pitchFamily="66" charset="0"/>
              </a:rPr>
              <a:t>!</a:t>
            </a:r>
            <a:endParaRPr lang="ru-RU" altLang="ru-RU" sz="2200" b="1" dirty="0">
              <a:solidFill>
                <a:srgbClr val="00B050"/>
              </a:solidFill>
              <a:latin typeface="Monotype Corsiva" pitchFamily="66" charset="0"/>
            </a:endParaRPr>
          </a:p>
        </p:txBody>
      </p:sp>
      <p:pic>
        <p:nvPicPr>
          <p:cNvPr id="20482" name="Picture 2" descr="C:\Users\admin\Desktop\Новая папка\20190228_07365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9058" y="1768067"/>
            <a:ext cx="2824029" cy="2118021"/>
          </a:xfrm>
          <a:prstGeom prst="rect">
            <a:avLst/>
          </a:prstGeom>
          <a:noFill/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857232"/>
            <a:ext cx="3710660" cy="3320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728" y="2928934"/>
            <a:ext cx="571504" cy="687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43108" y="2928934"/>
            <a:ext cx="571504" cy="72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9938" name="Picture 2" descr="C:\Users\admin\Desktop\Новая папка\20190221_081722.jpg"/>
          <p:cNvPicPr>
            <a:picLocks noGrp="1" noChangeAspect="1" noChangeArrowheads="1"/>
          </p:cNvPicPr>
          <p:nvPr>
            <p:ph idx="1"/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00034" y="3857628"/>
            <a:ext cx="2571768" cy="319166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143240" y="1857364"/>
            <a:ext cx="3714776" cy="857256"/>
          </a:xfrm>
        </p:spPr>
        <p:txBody>
          <a:bodyPr/>
          <a:lstStyle/>
          <a:p>
            <a:r>
              <a:rPr lang="ru-RU" sz="2800" b="1" dirty="0" smtClean="0">
                <a:solidFill>
                  <a:srgbClr val="00B050"/>
                </a:solidFill>
                <a:latin typeface="Monotype Corsiva" pitchFamily="66" charset="0"/>
              </a:rPr>
              <a:t>Уголок математики</a:t>
            </a:r>
            <a:endParaRPr lang="ru-RU" sz="2800" b="1" dirty="0">
              <a:solidFill>
                <a:srgbClr val="00B050"/>
              </a:solidFill>
              <a:latin typeface="Monotype Corsiva" pitchFamily="66" charset="0"/>
            </a:endParaRPr>
          </a:p>
        </p:txBody>
      </p:sp>
      <p:pic>
        <p:nvPicPr>
          <p:cNvPr id="40962" name="Picture 2" descr="C:\Users\admin\Desktop\Новая папка\20190225_14572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928802"/>
            <a:ext cx="2505075" cy="3340100"/>
          </a:xfrm>
          <a:prstGeom prst="rect">
            <a:avLst/>
          </a:prstGeom>
          <a:noFill/>
        </p:spPr>
      </p:pic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14546" y="3770951"/>
            <a:ext cx="2928958" cy="3087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64" name="Picture 4" descr="C:\Users\admin\Desktop\Новая папка\20190225_14542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86380" y="2786058"/>
            <a:ext cx="4038600" cy="30289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043626" cy="868346"/>
          </a:xfrm>
        </p:spPr>
        <p:txBody>
          <a:bodyPr/>
          <a:lstStyle/>
          <a:p>
            <a:pPr algn="l"/>
            <a:r>
              <a:rPr lang="ru-RU" sz="2800" b="1" dirty="0" smtClean="0">
                <a:solidFill>
                  <a:srgbClr val="00B050"/>
                </a:solidFill>
                <a:latin typeface="Monotype Corsiva" pitchFamily="66" charset="0"/>
              </a:rPr>
              <a:t>Музыкально – театральный уголок</a:t>
            </a:r>
          </a:p>
        </p:txBody>
      </p:sp>
      <p:pic>
        <p:nvPicPr>
          <p:cNvPr id="41988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3" y="1142984"/>
            <a:ext cx="4229129" cy="528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Облако 9"/>
          <p:cNvSpPr/>
          <p:nvPr/>
        </p:nvSpPr>
        <p:spPr>
          <a:xfrm>
            <a:off x="4143372" y="1928802"/>
            <a:ext cx="4071966" cy="2428892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dirty="0" smtClean="0">
                <a:solidFill>
                  <a:srgbClr val="16165D"/>
                </a:solidFill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ru-RU" altLang="ru-RU" b="1" dirty="0" smtClean="0">
                <a:solidFill>
                  <a:srgbClr val="92D050"/>
                </a:solidFill>
                <a:latin typeface="Monotype Corsiva" pitchFamily="66" charset="0"/>
                <a:cs typeface="Times New Roman" pitchFamily="18" charset="0"/>
              </a:rPr>
              <a:t>В нашей группе все актеры,</a:t>
            </a:r>
          </a:p>
          <a:p>
            <a:pPr algn="ctr"/>
            <a:r>
              <a:rPr lang="ru-RU" altLang="ru-RU" b="1" dirty="0" smtClean="0">
                <a:solidFill>
                  <a:srgbClr val="92D050"/>
                </a:solidFill>
                <a:latin typeface="Monotype Corsiva" pitchFamily="66" charset="0"/>
                <a:cs typeface="Times New Roman" pitchFamily="18" charset="0"/>
              </a:rPr>
              <a:t>Кукловоды и танцоры. </a:t>
            </a:r>
            <a:br>
              <a:rPr lang="ru-RU" altLang="ru-RU" b="1" dirty="0" smtClean="0">
                <a:solidFill>
                  <a:srgbClr val="92D050"/>
                </a:solidFill>
                <a:latin typeface="Monotype Corsiva" pitchFamily="66" charset="0"/>
                <a:cs typeface="Times New Roman" pitchFamily="18" charset="0"/>
              </a:rPr>
            </a:br>
            <a:r>
              <a:rPr lang="ru-RU" altLang="ru-RU" b="1" dirty="0" smtClean="0">
                <a:solidFill>
                  <a:srgbClr val="92D050"/>
                </a:solidFill>
                <a:latin typeface="Monotype Corsiva" pitchFamily="66" charset="0"/>
                <a:cs typeface="Times New Roman" pitchFamily="18" charset="0"/>
              </a:rPr>
              <a:t>  Каждый день и каждый час</a:t>
            </a:r>
          </a:p>
          <a:p>
            <a:pPr algn="ctr"/>
            <a:r>
              <a:rPr lang="ru-RU" altLang="ru-RU" b="1" dirty="0" smtClean="0">
                <a:solidFill>
                  <a:srgbClr val="92D050"/>
                </a:solidFill>
                <a:latin typeface="Monotype Corsiva" pitchFamily="66" charset="0"/>
                <a:cs typeface="Times New Roman" pitchFamily="18" charset="0"/>
              </a:rPr>
              <a:t>Мы хотим играть для Вас!!!</a:t>
            </a:r>
            <a:endParaRPr lang="ru-RU" b="1" dirty="0">
              <a:solidFill>
                <a:srgbClr val="92D05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115050" cy="2011354"/>
          </a:xfrm>
        </p:spPr>
        <p:txBody>
          <a:bodyPr/>
          <a:lstStyle/>
          <a:p>
            <a:pPr algn="l"/>
            <a:endParaRPr lang="ru-RU" sz="2800" b="1" dirty="0" smtClean="0">
              <a:solidFill>
                <a:srgbClr val="00B050"/>
              </a:solidFill>
              <a:latin typeface="Monotype Corsiva" pitchFamily="66" charset="0"/>
            </a:endParaRPr>
          </a:p>
        </p:txBody>
      </p:sp>
      <p:pic>
        <p:nvPicPr>
          <p:cNvPr id="22530" name="Picture 2" descr="C:\Users\admin\Desktop\Новая папка\20190228_073558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809075"/>
            <a:ext cx="5398567" cy="4048925"/>
          </a:xfrm>
          <a:prstGeom prst="rect">
            <a:avLst/>
          </a:prstGeom>
          <a:noFill/>
        </p:spPr>
      </p:pic>
      <p:pic>
        <p:nvPicPr>
          <p:cNvPr id="22531" name="Picture 3" descr="C:\Users\admin\Desktop\Новая папка\20190228_07360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214290"/>
            <a:ext cx="3500430" cy="2625323"/>
          </a:xfrm>
          <a:prstGeom prst="rect">
            <a:avLst/>
          </a:prstGeom>
          <a:noFill/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6248" y="357166"/>
            <a:ext cx="3123199" cy="27621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285992"/>
            <a:ext cx="5000628" cy="4429156"/>
          </a:xfrm>
        </p:spPr>
        <p:txBody>
          <a:bodyPr/>
          <a:lstStyle/>
          <a:p>
            <a:pPr algn="l"/>
            <a:endParaRPr lang="ru-RU" sz="2600" dirty="0">
              <a:solidFill>
                <a:srgbClr val="00B050"/>
              </a:solidFill>
              <a:latin typeface="Monotype Corsiva" pitchFamily="66" charset="0"/>
            </a:endParaRPr>
          </a:p>
        </p:txBody>
      </p:sp>
      <p:pic>
        <p:nvPicPr>
          <p:cNvPr id="5" name="Picture 5" descr="C:\Users\admin\Desktop\Новая папка\20190227_16042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3429000"/>
            <a:ext cx="4357688" cy="3268266"/>
          </a:xfrm>
          <a:prstGeom prst="rect">
            <a:avLst/>
          </a:prstGeom>
          <a:noFill/>
        </p:spPr>
      </p:pic>
      <p:pic>
        <p:nvPicPr>
          <p:cNvPr id="6" name="Picture 6" descr="C:\Users\admin\Desktop\Новая папка\20190227_16044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868" y="1428736"/>
            <a:ext cx="4071966" cy="3053975"/>
          </a:xfrm>
          <a:prstGeom prst="rect">
            <a:avLst/>
          </a:prstGeom>
          <a:noFill/>
        </p:spPr>
      </p:pic>
      <p:pic>
        <p:nvPicPr>
          <p:cNvPr id="43010" name="Picture 2" descr="C:\Users\admin\Desktop\Новая папка\20190227_16060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72330" y="4429132"/>
            <a:ext cx="1571636" cy="209551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>
          <a:xfrm>
            <a:off x="285720" y="285728"/>
            <a:ext cx="7329510" cy="1582726"/>
          </a:xfrm>
        </p:spPr>
        <p:txBody>
          <a:bodyPr/>
          <a:lstStyle/>
          <a:p>
            <a:pPr algn="l"/>
            <a:r>
              <a:rPr lang="ru-RU" sz="1600" b="1" dirty="0" smtClean="0">
                <a:solidFill>
                  <a:srgbClr val="00B050"/>
                </a:solidFill>
                <a:latin typeface="Monotype Corsiva" pitchFamily="66" charset="0"/>
              </a:rPr>
              <a:t>Уголок   сюжетно – ролевых  игр.</a:t>
            </a:r>
            <a:r>
              <a:rPr lang="ru-RU" altLang="ru-RU" sz="16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Игра - основной вид деятельности наших малышей. Яркий, насыщенный игровой центр создает условия для творческой деятельности детей, развивает фантазию, формирует игровые навыки и умения, воспитывает дружеское взаимоотношение между детьми.</a:t>
            </a:r>
            <a:br>
              <a:rPr lang="ru-RU" alt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свободном доступе для детей находятся атрибуты для зарождающихся в этом возрасте сюжетно- ролевых игр:</a:t>
            </a:r>
            <a:endParaRPr lang="ru-RU" sz="1600" b="1" dirty="0" smtClean="0">
              <a:solidFill>
                <a:srgbClr val="002060"/>
              </a:solidFill>
              <a:latin typeface="Monotype Corsiva" pitchFamily="66" charset="0"/>
            </a:endParaRPr>
          </a:p>
        </p:txBody>
      </p:sp>
      <p:pic>
        <p:nvPicPr>
          <p:cNvPr id="44034" name="Picture 2" descr="C:\Users\admin\Desktop\Новая папка\20190227_160455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2160952"/>
            <a:ext cx="6262730" cy="4697048"/>
          </a:xfrm>
          <a:prstGeom prst="rect">
            <a:avLst/>
          </a:prstGeom>
          <a:noFill/>
        </p:spPr>
      </p:pic>
      <p:sp>
        <p:nvSpPr>
          <p:cNvPr id="5" name="Скругленный прямоугольник 4"/>
          <p:cNvSpPr/>
          <p:nvPr/>
        </p:nvSpPr>
        <p:spPr>
          <a:xfrm>
            <a:off x="4214810" y="1571612"/>
            <a:ext cx="2857520" cy="50006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00B050"/>
                </a:solidFill>
                <a:latin typeface="Monotype Corsiva" pitchFamily="66" charset="0"/>
              </a:rPr>
              <a:t>Кухня</a:t>
            </a:r>
            <a:endParaRPr lang="ru-RU" sz="2800" b="1" dirty="0">
              <a:solidFill>
                <a:srgbClr val="00B05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428625" y="2000250"/>
            <a:ext cx="8229600" cy="1000125"/>
          </a:xfrm>
        </p:spPr>
        <p:txBody>
          <a:bodyPr/>
          <a:lstStyle/>
          <a:p>
            <a:r>
              <a:rPr lang="ru-RU" altLang="ru-RU" b="1" dirty="0" smtClean="0">
                <a:solidFill>
                  <a:srgbClr val="00B050"/>
                </a:solidFill>
                <a:latin typeface="Monotype Corsiva" pitchFamily="66" charset="0"/>
              </a:rPr>
              <a:t>Что такое предметно - развивающая среда? </a:t>
            </a:r>
            <a:r>
              <a:rPr lang="ru-RU" altLang="ru-RU" sz="3200" b="1" dirty="0" smtClean="0">
                <a:solidFill>
                  <a:srgbClr val="00B050"/>
                </a:solidFill>
                <a:latin typeface="Monotype Corsiva" pitchFamily="66" charset="0"/>
              </a:rPr>
              <a:t>(</a:t>
            </a:r>
            <a:r>
              <a:rPr lang="ru-RU" altLang="ru-RU" sz="3600" b="1" dirty="0" smtClean="0">
                <a:solidFill>
                  <a:srgbClr val="00B050"/>
                </a:solidFill>
                <a:latin typeface="Monotype Corsiva" pitchFamily="66" charset="0"/>
              </a:rPr>
              <a:t>Терминология</a:t>
            </a:r>
            <a:r>
              <a:rPr lang="ru-RU" altLang="ru-RU" sz="3600" dirty="0" smtClean="0">
                <a:solidFill>
                  <a:srgbClr val="00B050"/>
                </a:solidFill>
                <a:latin typeface="Monotype Corsiva" pitchFamily="66" charset="0"/>
              </a:rPr>
              <a:t>)</a:t>
            </a:r>
            <a:endParaRPr lang="ru-RU" dirty="0" smtClean="0"/>
          </a:p>
        </p:txBody>
      </p:sp>
      <p:sp>
        <p:nvSpPr>
          <p:cNvPr id="3075" name="Содержимое 2"/>
          <p:cNvSpPr>
            <a:spLocks noGrp="1"/>
          </p:cNvSpPr>
          <p:nvPr>
            <p:ph idx="1"/>
          </p:nvPr>
        </p:nvSpPr>
        <p:spPr>
          <a:xfrm>
            <a:off x="571500" y="3071813"/>
            <a:ext cx="8158163" cy="3482975"/>
          </a:xfrm>
        </p:spPr>
        <p:txBody>
          <a:bodyPr/>
          <a:lstStyle/>
          <a:p>
            <a:r>
              <a:rPr lang="ru-RU" sz="2200" u="sng" dirty="0" smtClean="0">
                <a:solidFill>
                  <a:srgbClr val="002060"/>
                </a:solidFill>
                <a:latin typeface="Times New Roman" pitchFamily="18" charset="0"/>
              </a:rPr>
              <a:t>Образовательная среда  в детском саду</a:t>
            </a:r>
            <a:r>
              <a:rPr lang="ru-RU" sz="2200" dirty="0" smtClean="0">
                <a:solidFill>
                  <a:srgbClr val="002060"/>
                </a:solidFill>
                <a:latin typeface="Times New Roman" pitchFamily="18" charset="0"/>
              </a:rPr>
              <a:t> - специально созданные условия, такие, которые необходимые для полноценного проживания ребенком дошкольного детства.</a:t>
            </a:r>
            <a:br>
              <a:rPr lang="ru-RU" sz="2200" dirty="0" smtClean="0">
                <a:solidFill>
                  <a:srgbClr val="002060"/>
                </a:solidFill>
                <a:latin typeface="Times New Roman" pitchFamily="18" charset="0"/>
              </a:rPr>
            </a:br>
            <a:r>
              <a:rPr lang="ru-RU" sz="2200" dirty="0" smtClean="0">
                <a:solidFill>
                  <a:srgbClr val="002060"/>
                </a:solidFill>
                <a:latin typeface="Times New Roman" pitchFamily="18" charset="0"/>
              </a:rPr>
              <a:t/>
            </a:r>
            <a:br>
              <a:rPr lang="ru-RU" sz="2200" dirty="0" smtClean="0">
                <a:solidFill>
                  <a:srgbClr val="002060"/>
                </a:solidFill>
                <a:latin typeface="Times New Roman" pitchFamily="18" charset="0"/>
              </a:rPr>
            </a:br>
            <a:r>
              <a:rPr lang="ru-RU" sz="2200" u="sng" dirty="0" smtClean="0">
                <a:solidFill>
                  <a:srgbClr val="002060"/>
                </a:solidFill>
                <a:latin typeface="Times New Roman" pitchFamily="18" charset="0"/>
              </a:rPr>
              <a:t>Предметно-развивающая среда</a:t>
            </a:r>
            <a:r>
              <a:rPr lang="ru-RU" sz="2200" dirty="0" smtClean="0">
                <a:solidFill>
                  <a:srgbClr val="002060"/>
                </a:solidFill>
                <a:latin typeface="Times New Roman" pitchFamily="18" charset="0"/>
              </a:rPr>
              <a:t> –определенное пространство, организованно оформленное и предметно-насыщенное, приспособленное для удовлетворения потребностей ребенка в познании, общении, труде, физическом и духовном развитии в целом.</a:t>
            </a:r>
            <a:br>
              <a:rPr lang="ru-RU" sz="2200" dirty="0" smtClean="0">
                <a:solidFill>
                  <a:srgbClr val="002060"/>
                </a:solidFill>
                <a:latin typeface="Times New Roman" pitchFamily="18" charset="0"/>
              </a:rPr>
            </a:br>
            <a:endParaRPr lang="ru-RU" sz="2200" dirty="0" smtClean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285992"/>
            <a:ext cx="5000628" cy="4429156"/>
          </a:xfrm>
        </p:spPr>
        <p:txBody>
          <a:bodyPr/>
          <a:lstStyle/>
          <a:p>
            <a:pPr algn="l"/>
            <a:endParaRPr lang="ru-RU" sz="2600" dirty="0">
              <a:solidFill>
                <a:srgbClr val="00B050"/>
              </a:solidFill>
              <a:latin typeface="Monotype Corsiva" pitchFamily="66" charset="0"/>
            </a:endParaRPr>
          </a:p>
        </p:txBody>
      </p:sp>
      <p:pic>
        <p:nvPicPr>
          <p:cNvPr id="45058" name="Picture 2" descr="C:\Users\admin\Desktop\Новая папка\20190227_16050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2332037"/>
            <a:ext cx="3394472" cy="4525963"/>
          </a:xfrm>
          <a:prstGeom prst="rect">
            <a:avLst/>
          </a:prstGeom>
          <a:noFill/>
        </p:spPr>
      </p:pic>
      <p:pic>
        <p:nvPicPr>
          <p:cNvPr id="45059" name="Picture 3" descr="C:\Users\admin\Desktop\Новая папка\20190227_1605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28" y="2190718"/>
            <a:ext cx="3500462" cy="4667282"/>
          </a:xfrm>
          <a:prstGeom prst="rect">
            <a:avLst/>
          </a:prstGeom>
          <a:noFill/>
        </p:spPr>
      </p:pic>
      <p:sp>
        <p:nvSpPr>
          <p:cNvPr id="9" name="Овал 8"/>
          <p:cNvSpPr/>
          <p:nvPr/>
        </p:nvSpPr>
        <p:spPr>
          <a:xfrm>
            <a:off x="857224" y="1785926"/>
            <a:ext cx="2714644" cy="71438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B050"/>
                </a:solidFill>
                <a:latin typeface="Monotype Corsiva" pitchFamily="66" charset="0"/>
              </a:rPr>
              <a:t>Парикмахерская «Ветерок»</a:t>
            </a:r>
            <a:endParaRPr lang="ru-RU" sz="2000" b="1" dirty="0">
              <a:solidFill>
                <a:srgbClr val="00B050"/>
              </a:solidFill>
              <a:latin typeface="Monotype Corsiva" pitchFamily="66" charset="0"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5857884" y="1643050"/>
            <a:ext cx="3071802" cy="71438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B050"/>
                </a:solidFill>
                <a:latin typeface="Monotype Corsiva" pitchFamily="66" charset="0"/>
              </a:rPr>
              <a:t>Больница</a:t>
            </a:r>
          </a:p>
          <a:p>
            <a:pPr algn="ctr"/>
            <a:r>
              <a:rPr lang="ru-RU" sz="2000" b="1" dirty="0" smtClean="0">
                <a:solidFill>
                  <a:srgbClr val="00B050"/>
                </a:solidFill>
                <a:latin typeface="Monotype Corsiva" pitchFamily="66" charset="0"/>
              </a:rPr>
              <a:t> «Будь здоров»</a:t>
            </a:r>
            <a:endParaRPr lang="ru-RU" sz="2000" b="1" dirty="0">
              <a:solidFill>
                <a:srgbClr val="00B05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142844" y="2857496"/>
            <a:ext cx="4397378" cy="1428760"/>
          </a:xfrm>
        </p:spPr>
        <p:txBody>
          <a:bodyPr/>
          <a:lstStyle/>
          <a:p>
            <a:r>
              <a:rPr lang="ru-RU" altLang="ru-RU" sz="2000" dirty="0" smtClean="0">
                <a:solidFill>
                  <a:srgbClr val="00B050"/>
                </a:solidFill>
                <a:latin typeface="Monotype Corsiva" pitchFamily="66" charset="0"/>
                <a:cs typeface="Times New Roman" pitchFamily="18" charset="0"/>
              </a:rPr>
              <a:t>Если день начать с зарядки, </a:t>
            </a:r>
            <a:br>
              <a:rPr lang="ru-RU" altLang="ru-RU" sz="2000" dirty="0" smtClean="0">
                <a:solidFill>
                  <a:srgbClr val="00B050"/>
                </a:solidFill>
                <a:latin typeface="Monotype Corsiva" pitchFamily="66" charset="0"/>
                <a:cs typeface="Times New Roman" pitchFamily="18" charset="0"/>
              </a:rPr>
            </a:br>
            <a:r>
              <a:rPr lang="ru-RU" altLang="ru-RU" sz="2000" dirty="0" smtClean="0">
                <a:solidFill>
                  <a:srgbClr val="00B050"/>
                </a:solidFill>
                <a:latin typeface="Monotype Corsiva" pitchFamily="66" charset="0"/>
                <a:cs typeface="Times New Roman" pitchFamily="18" charset="0"/>
              </a:rPr>
              <a:t>Значит, будет всё в порядке. </a:t>
            </a:r>
            <a:br>
              <a:rPr lang="ru-RU" altLang="ru-RU" sz="2000" dirty="0" smtClean="0">
                <a:solidFill>
                  <a:srgbClr val="00B050"/>
                </a:solidFill>
                <a:latin typeface="Monotype Corsiva" pitchFamily="66" charset="0"/>
                <a:cs typeface="Times New Roman" pitchFamily="18" charset="0"/>
              </a:rPr>
            </a:br>
            <a:r>
              <a:rPr lang="ru-RU" altLang="ru-RU" sz="2000" dirty="0" smtClean="0">
                <a:solidFill>
                  <a:srgbClr val="00B050"/>
                </a:solidFill>
                <a:latin typeface="Monotype Corsiva" pitchFamily="66" charset="0"/>
                <a:cs typeface="Times New Roman" pitchFamily="18" charset="0"/>
              </a:rPr>
              <a:t>Нам пилюли и микстуру </a:t>
            </a:r>
            <a:br>
              <a:rPr lang="ru-RU" altLang="ru-RU" sz="2000" dirty="0" smtClean="0">
                <a:solidFill>
                  <a:srgbClr val="00B050"/>
                </a:solidFill>
                <a:latin typeface="Monotype Corsiva" pitchFamily="66" charset="0"/>
                <a:cs typeface="Times New Roman" pitchFamily="18" charset="0"/>
              </a:rPr>
            </a:br>
            <a:r>
              <a:rPr lang="ru-RU" altLang="ru-RU" sz="2000" dirty="0" smtClean="0">
                <a:solidFill>
                  <a:srgbClr val="00B050"/>
                </a:solidFill>
                <a:latin typeface="Monotype Corsiva" pitchFamily="66" charset="0"/>
                <a:cs typeface="Times New Roman" pitchFamily="18" charset="0"/>
              </a:rPr>
              <a:t>Заменяют физкультура! </a:t>
            </a:r>
          </a:p>
          <a:p>
            <a:endParaRPr lang="ru-RU" sz="2000" dirty="0">
              <a:solidFill>
                <a:srgbClr val="00B050"/>
              </a:solidFill>
              <a:latin typeface="Monotype Corsiva" pitchFamily="66" charset="0"/>
            </a:endParaRPr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3"/>
          </p:nvPr>
        </p:nvSpPr>
        <p:spPr>
          <a:xfrm>
            <a:off x="4786314" y="2928934"/>
            <a:ext cx="4041775" cy="63976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0" name="Rectangle 8"/>
          <p:cNvSpPr>
            <a:spLocks noGrp="1" noRot="1" noChangeArrowheads="1"/>
          </p:cNvSpPr>
          <p:nvPr>
            <p:ph type="title"/>
          </p:nvPr>
        </p:nvSpPr>
        <p:spPr>
          <a:xfrm>
            <a:off x="571472" y="2000240"/>
            <a:ext cx="3357559" cy="1143008"/>
          </a:xfrm>
        </p:spPr>
        <p:txBody>
          <a:bodyPr/>
          <a:lstStyle/>
          <a:p>
            <a:r>
              <a:rPr lang="ru-RU" sz="2400" b="1" i="1" dirty="0" smtClean="0">
                <a:solidFill>
                  <a:srgbClr val="00B050"/>
                </a:solidFill>
                <a:latin typeface="Times New Roman" pitchFamily="18" charset="0"/>
              </a:rPr>
              <a:t>Спортивный уголок</a:t>
            </a:r>
            <a:r>
              <a:rPr lang="ru-RU" sz="2400" b="1" dirty="0" smtClean="0">
                <a:solidFill>
                  <a:srgbClr val="00B050"/>
                </a:solidFill>
                <a:latin typeface="Times New Roman" pitchFamily="18" charset="0"/>
              </a:rPr>
              <a:t/>
            </a:r>
            <a:br>
              <a:rPr lang="ru-RU" sz="2400" b="1" dirty="0" smtClean="0">
                <a:solidFill>
                  <a:srgbClr val="00B050"/>
                </a:solidFill>
                <a:latin typeface="Times New Roman" pitchFamily="18" charset="0"/>
              </a:rPr>
            </a:br>
            <a:endParaRPr lang="ru-RU" sz="4000" b="1" dirty="0">
              <a:solidFill>
                <a:srgbClr val="00B050"/>
              </a:solidFill>
            </a:endParaRPr>
          </a:p>
        </p:txBody>
      </p:sp>
      <p:pic>
        <p:nvPicPr>
          <p:cNvPr id="46083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503516"/>
            <a:ext cx="3571900" cy="2354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6084" name="Picture 4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72255" y="2000240"/>
            <a:ext cx="3871745" cy="4679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6085" name="Picture 5" descr="C:\Users\admin\Desktop\Новая папка\20190225_16134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71802" y="2928934"/>
            <a:ext cx="2857520" cy="21431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7106" name="Picture 2" descr="C:\Users\admin\Desktop\Новая папка\20190227_15583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5" y="2857496"/>
            <a:ext cx="4800605" cy="3600454"/>
          </a:xfrm>
          <a:prstGeom prst="rect">
            <a:avLst/>
          </a:prstGeom>
          <a:noFill/>
        </p:spPr>
      </p:pic>
      <p:pic>
        <p:nvPicPr>
          <p:cNvPr id="47107" name="Picture 3" descr="C:\Users\admin\Desktop\Новая папка\20190227_15583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9189" y="2714620"/>
            <a:ext cx="4514853" cy="3386140"/>
          </a:xfrm>
          <a:prstGeom prst="rect">
            <a:avLst/>
          </a:prstGeom>
          <a:noFill/>
        </p:spPr>
      </p:pic>
      <p:pic>
        <p:nvPicPr>
          <p:cNvPr id="47108" name="Picture 4" descr="C:\Users\admin\Desktop\Новая папка\20190227_16004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5220" y="500042"/>
            <a:ext cx="3524242" cy="2643182"/>
          </a:xfrm>
          <a:prstGeom prst="rect">
            <a:avLst/>
          </a:prstGeom>
          <a:noFill/>
        </p:spPr>
      </p:pic>
      <p:pic>
        <p:nvPicPr>
          <p:cNvPr id="47109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86182" y="214290"/>
            <a:ext cx="5357818" cy="1949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285992"/>
            <a:ext cx="5000628" cy="4429156"/>
          </a:xfrm>
        </p:spPr>
        <p:txBody>
          <a:bodyPr/>
          <a:lstStyle/>
          <a:p>
            <a:pPr algn="l"/>
            <a:endParaRPr lang="ru-RU" sz="2600" dirty="0">
              <a:solidFill>
                <a:srgbClr val="00B050"/>
              </a:solidFill>
              <a:latin typeface="Monotype Corsiva" pitchFamily="66" charset="0"/>
            </a:endParaRPr>
          </a:p>
        </p:txBody>
      </p:sp>
      <p:pic>
        <p:nvPicPr>
          <p:cNvPr id="48130" name="Picture 2" descr="C:\Users\admin\Desktop\Новая папка\20190227_1601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571744"/>
            <a:ext cx="4500562" cy="3375422"/>
          </a:xfrm>
          <a:prstGeom prst="rect">
            <a:avLst/>
          </a:prstGeom>
          <a:noFill/>
        </p:spPr>
      </p:pic>
      <p:pic>
        <p:nvPicPr>
          <p:cNvPr id="48131" name="Picture 3" descr="C:\Users\admin\Desktop\Новая папка\20190227_160242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00759" y="0"/>
            <a:ext cx="3143241" cy="2357430"/>
          </a:xfrm>
          <a:prstGeom prst="rect">
            <a:avLst/>
          </a:prstGeom>
          <a:noFill/>
        </p:spPr>
      </p:pic>
      <p:pic>
        <p:nvPicPr>
          <p:cNvPr id="48133" name="Picture 5" descr="C:\Users\admin\Desktop\Новая папка\20190227_16033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" y="0"/>
            <a:ext cx="3524243" cy="2643182"/>
          </a:xfrm>
          <a:prstGeom prst="rect">
            <a:avLst/>
          </a:prstGeom>
          <a:noFill/>
        </p:spPr>
      </p:pic>
      <p:pic>
        <p:nvPicPr>
          <p:cNvPr id="48134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2976" y="5500702"/>
            <a:ext cx="4143405" cy="1194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8135" name="Picture 7" descr="C:\Users\admin\Desktop\Новая папка\20190227_16032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86182" y="428604"/>
            <a:ext cx="2303858" cy="3071810"/>
          </a:xfrm>
          <a:prstGeom prst="rect">
            <a:avLst/>
          </a:prstGeom>
          <a:noFill/>
        </p:spPr>
      </p:pic>
      <p:pic>
        <p:nvPicPr>
          <p:cNvPr id="48136" name="Picture 8" descr="C:\Users\admin\Desktop\Новая папка\20190227_16054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572132" y="4768438"/>
            <a:ext cx="2786082" cy="2089562"/>
          </a:xfrm>
          <a:prstGeom prst="rect">
            <a:avLst/>
          </a:prstGeom>
          <a:noFill/>
        </p:spPr>
      </p:pic>
      <p:pic>
        <p:nvPicPr>
          <p:cNvPr id="48132" name="Picture 4" descr="C:\Users\admin\Desktop\Новая папка\20190227_160247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643570" y="2643182"/>
            <a:ext cx="3143272" cy="235745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115050" cy="2011354"/>
          </a:xfrm>
        </p:spPr>
        <p:txBody>
          <a:bodyPr/>
          <a:lstStyle/>
          <a:p>
            <a:pPr algn="l"/>
            <a:endParaRPr lang="ru-RU" sz="2800" b="1" dirty="0" smtClean="0">
              <a:solidFill>
                <a:srgbClr val="00B050"/>
              </a:solidFill>
              <a:latin typeface="Monotype Corsiva" pitchFamily="66" charset="0"/>
            </a:endParaRPr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5084613">
            <a:off x="643471" y="959208"/>
            <a:ext cx="5552050" cy="5018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7429520" cy="1439850"/>
          </a:xfrm>
        </p:spPr>
        <p:txBody>
          <a:bodyPr/>
          <a:lstStyle/>
          <a:p>
            <a:pPr algn="l"/>
            <a:r>
              <a:rPr lang="ru-RU" sz="3200" b="1" u="sng" dirty="0" smtClean="0">
                <a:solidFill>
                  <a:srgbClr val="00B050"/>
                </a:solidFill>
                <a:latin typeface="Monotype Corsiva" pitchFamily="66" charset="0"/>
              </a:rPr>
              <a:t>Развивающая предметно-пространственная  </a:t>
            </a:r>
            <a:br>
              <a:rPr lang="ru-RU" sz="3200" b="1" u="sng" dirty="0" smtClean="0">
                <a:solidFill>
                  <a:srgbClr val="00B050"/>
                </a:solidFill>
                <a:latin typeface="Monotype Corsiva" pitchFamily="66" charset="0"/>
              </a:rPr>
            </a:br>
            <a:r>
              <a:rPr lang="ru-RU" sz="3200" b="1" u="sng" dirty="0" smtClean="0">
                <a:solidFill>
                  <a:srgbClr val="00B050"/>
                </a:solidFill>
                <a:latin typeface="Monotype Corsiva" pitchFamily="66" charset="0"/>
              </a:rPr>
              <a:t>среда в нашей группе:</a:t>
            </a:r>
            <a:r>
              <a:rPr lang="ru-RU" sz="2800" b="1" u="sng" dirty="0" smtClean="0">
                <a:solidFill>
                  <a:srgbClr val="00B050"/>
                </a:solidFill>
                <a:latin typeface="Times New Roman" pitchFamily="18" charset="0"/>
              </a:rPr>
              <a:t/>
            </a:r>
            <a:br>
              <a:rPr lang="ru-RU" sz="2800" b="1" u="sng" dirty="0" smtClean="0">
                <a:solidFill>
                  <a:srgbClr val="00B050"/>
                </a:solidFill>
                <a:latin typeface="Times New Roman" pitchFamily="18" charset="0"/>
              </a:rPr>
            </a:br>
            <a:endParaRPr lang="ru-RU" sz="2800" b="1" dirty="0" smtClean="0">
              <a:solidFill>
                <a:srgbClr val="00B050"/>
              </a:solidFill>
              <a:latin typeface="Monotype Corsiva" pitchFamily="66" charset="0"/>
            </a:endParaRPr>
          </a:p>
        </p:txBody>
      </p:sp>
      <p:sp>
        <p:nvSpPr>
          <p:cNvPr id="4099" name="Содержимое 2"/>
          <p:cNvSpPr>
            <a:spLocks noGrp="1"/>
          </p:cNvSpPr>
          <p:nvPr>
            <p:ph idx="1"/>
          </p:nvPr>
        </p:nvSpPr>
        <p:spPr>
          <a:xfrm>
            <a:off x="0" y="1428736"/>
            <a:ext cx="7215206" cy="5214974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ru-RU" sz="2400" dirty="0" smtClean="0">
                <a:solidFill>
                  <a:srgbClr val="002060"/>
                </a:solidFill>
              </a:rPr>
              <a:t> 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</a:rPr>
              <a:t>Насыщенна, пригодна для совместной деятельности взрослого и ребенка и самостоятельной деятельности детей, отвечает потребностям возраста.</a:t>
            </a:r>
          </a:p>
          <a:p>
            <a:pPr>
              <a:lnSpc>
                <a:spcPct val="80000"/>
              </a:lnSpc>
            </a:pP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</a:rPr>
              <a:t>Организованна в виде разграниченных зон, оснащенных развивающими материалами, которые меняются в соответствии с тематическим планированием образовательного процесса.</a:t>
            </a:r>
          </a:p>
          <a:p>
            <a:pPr>
              <a:lnSpc>
                <a:spcPct val="80000"/>
              </a:lnSpc>
            </a:pP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</a:rPr>
              <a:t>Доступна детям. Они могут выбирать интересные для себя занятия, чередовать их в течение дня. </a:t>
            </a:r>
          </a:p>
          <a:p>
            <a:pPr>
              <a:lnSpc>
                <a:spcPct val="80000"/>
              </a:lnSpc>
            </a:pP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</a:rPr>
              <a:t>Дает возможность педагогу эффективно организовывать образовательный процесс с учетом индивидуальных особенностей детей.</a:t>
            </a:r>
          </a:p>
          <a:p>
            <a:pPr>
              <a:lnSpc>
                <a:spcPct val="80000"/>
              </a:lnSpc>
            </a:pP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</a:rPr>
              <a:t>Позволяет ребенку воплощать замысел игры, побуждает воображение, проявление активности в обустройстве места игры.</a:t>
            </a:r>
          </a:p>
          <a:p>
            <a:pPr>
              <a:spcBef>
                <a:spcPts val="650"/>
              </a:spcBef>
              <a:buClr>
                <a:srgbClr val="0070C0"/>
              </a:buClr>
              <a:buSzPct val="100000"/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</a:pPr>
            <a:endParaRPr lang="ru-RU" sz="2400" dirty="0" smtClean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115050" cy="2011354"/>
          </a:xfrm>
        </p:spPr>
        <p:txBody>
          <a:bodyPr/>
          <a:lstStyle/>
          <a:p>
            <a:pPr algn="l"/>
            <a:endParaRPr lang="ru-RU" sz="2800" b="1" dirty="0" smtClean="0">
              <a:solidFill>
                <a:srgbClr val="00B050"/>
              </a:solidFill>
              <a:latin typeface="Monotype Corsiva" pitchFamily="66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142844" y="1357298"/>
            <a:ext cx="6357982" cy="5811847"/>
          </a:xfrm>
        </p:spPr>
        <p:txBody>
          <a:bodyPr/>
          <a:lstStyle/>
          <a:p>
            <a:pPr algn="ctr">
              <a:lnSpc>
                <a:spcPct val="93000"/>
              </a:lnSpc>
              <a:buClr>
                <a:srgbClr val="000000"/>
              </a:buClr>
              <a:buSzPct val="100000"/>
              <a:buNone/>
            </a:pPr>
            <a:r>
              <a:rPr lang="ru-RU" altLang="ru-RU" b="1" dirty="0" smtClean="0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  <a:t>Дошкольный возраст - это то время, когда закладывается фундамент всей жизни человека. И если уделять внимание предметно-развивающей среде ребёнка, его сенсорной восприимчивости окружающего мира, это будет способствовать становлению гармоничной, </a:t>
            </a:r>
            <a:r>
              <a:rPr lang="ru-RU" altLang="ru-RU" b="1" dirty="0" err="1" smtClean="0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  <a:t>самодостаточной</a:t>
            </a:r>
            <a:r>
              <a:rPr lang="ru-RU" altLang="ru-RU" b="1" dirty="0" smtClean="0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  <a:t>  личности.</a:t>
            </a:r>
            <a:endParaRPr lang="ru-RU" altLang="ru-RU" b="1" dirty="0">
              <a:solidFill>
                <a:srgbClr val="002060"/>
              </a:solidFill>
              <a:latin typeface="Monotype Corsiva" pitchFamily="66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>
          <a:xfrm>
            <a:off x="214282" y="274638"/>
            <a:ext cx="6786610" cy="1154112"/>
          </a:xfrm>
        </p:spPr>
        <p:txBody>
          <a:bodyPr/>
          <a:lstStyle/>
          <a:p>
            <a:r>
              <a:rPr lang="ru-RU" sz="2800" b="1" dirty="0" smtClean="0">
                <a:solidFill>
                  <a:srgbClr val="00B050"/>
                </a:solidFill>
                <a:latin typeface="Monotype Corsiva" pitchFamily="66" charset="0"/>
              </a:rPr>
              <a:t>Развивающая предметно-пространственная среда группы должна обеспечивать:</a:t>
            </a:r>
          </a:p>
        </p:txBody>
      </p:sp>
      <p:sp>
        <p:nvSpPr>
          <p:cNvPr id="4099" name="Содержимое 2"/>
          <p:cNvSpPr>
            <a:spLocks noGrp="1"/>
          </p:cNvSpPr>
          <p:nvPr>
            <p:ph idx="1"/>
          </p:nvPr>
        </p:nvSpPr>
        <p:spPr>
          <a:xfrm>
            <a:off x="285720" y="1285860"/>
            <a:ext cx="6715171" cy="5383228"/>
          </a:xfrm>
        </p:spPr>
        <p:txBody>
          <a:bodyPr/>
          <a:lstStyle/>
          <a:p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</a:rPr>
              <a:t>Максимальную реализацию образовательного потенциала пространства группы, для развития детей в соответствии с особенностями возраста, охраны и укрепления их здоровья, учета особенностей и коррекции недостатков развития.</a:t>
            </a:r>
          </a:p>
          <a:p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</a:rPr>
              <a:t>Возможность общения и совместной деятельности детей, а также возможности для уединения</a:t>
            </a:r>
          </a:p>
          <a:p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</a:rPr>
              <a:t>Реализацию образовательных программ</a:t>
            </a:r>
          </a:p>
          <a:p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</a:rPr>
              <a:t>Учёт национально-культурных, климатических условий, в которых осуществляется образовательная деятельность</a:t>
            </a:r>
          </a:p>
          <a:p>
            <a:endParaRPr lang="ru-RU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>
          <a:xfrm>
            <a:off x="214282" y="274638"/>
            <a:ext cx="6786610" cy="1154112"/>
          </a:xfrm>
        </p:spPr>
        <p:txBody>
          <a:bodyPr/>
          <a:lstStyle/>
          <a:p>
            <a:endParaRPr lang="ru-RU" sz="2800" b="1" dirty="0" smtClean="0">
              <a:solidFill>
                <a:srgbClr val="00B050"/>
              </a:solidFill>
              <a:latin typeface="Monotype Corsiva" pitchFamily="66" charset="0"/>
            </a:endParaRPr>
          </a:p>
        </p:txBody>
      </p:sp>
      <p:graphicFrame>
        <p:nvGraphicFramePr>
          <p:cNvPr id="1026" name="Organization Chart 2"/>
          <p:cNvGraphicFramePr>
            <a:graphicFrameLocks/>
          </p:cNvGraphicFramePr>
          <p:nvPr>
            <p:ph idx="1"/>
          </p:nvPr>
        </p:nvGraphicFramePr>
        <p:xfrm>
          <a:off x="0" y="500042"/>
          <a:ext cx="6929407" cy="5857916"/>
        </p:xfrm>
        <a:graphic>
          <a:graphicData uri="http://schemas.openxmlformats.org/drawingml/2006/compatibility">
            <com:legacyDrawing xmlns:com="http://schemas.openxmlformats.org/drawingml/2006/compatibility" spid="_x0000_s102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5972188" cy="642918"/>
          </a:xfrm>
        </p:spPr>
        <p:txBody>
          <a:bodyPr/>
          <a:lstStyle/>
          <a:p>
            <a:r>
              <a:rPr lang="ru-RU" b="1" dirty="0" smtClean="0">
                <a:solidFill>
                  <a:srgbClr val="00B050"/>
                </a:solidFill>
                <a:latin typeface="Monotype Corsiva" pitchFamily="66" charset="0"/>
              </a:rPr>
              <a:t>Центры развития в группе</a:t>
            </a:r>
            <a:endParaRPr lang="ru-RU" b="1" dirty="0">
              <a:solidFill>
                <a:srgbClr val="00B050"/>
              </a:solidFill>
              <a:latin typeface="Monotype Corsiva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2143092"/>
            <a:ext cx="8786874" cy="4714908"/>
          </a:xfrm>
        </p:spPr>
        <p:txBody>
          <a:bodyPr/>
          <a:lstStyle/>
          <a:p>
            <a:pPr>
              <a:buNone/>
            </a:pPr>
            <a:r>
              <a:rPr lang="ru-RU" sz="2400" b="1" u="sng" dirty="0" smtClean="0">
                <a:solidFill>
                  <a:srgbClr val="002060"/>
                </a:solidFill>
              </a:rPr>
              <a:t>«Уголок патриотического воспитания» ,</a:t>
            </a:r>
            <a:r>
              <a:rPr lang="ru-RU" sz="2400" dirty="0" smtClean="0">
                <a:solidFill>
                  <a:srgbClr val="002060"/>
                </a:solidFill>
              </a:rPr>
              <a:t> где осуществляется обогащение жизненного опыта детей историческими событиями через произведения искусства, беседы о былинных защитниках отечества, о войне, создание мини музеев, фотоальбомов, изготовление подарков, создание тематических выставок рисунков, поделок;</a:t>
            </a:r>
          </a:p>
          <a:p>
            <a:pPr>
              <a:buNone/>
            </a:pPr>
            <a:endParaRPr lang="ru-RU" sz="1100" dirty="0" smtClean="0">
              <a:solidFill>
                <a:srgbClr val="002060"/>
              </a:solidFill>
            </a:endParaRPr>
          </a:p>
          <a:p>
            <a:pPr>
              <a:buNone/>
            </a:pPr>
            <a:r>
              <a:rPr lang="ru-RU" sz="2400" b="1" u="sng" dirty="0" smtClean="0">
                <a:solidFill>
                  <a:srgbClr val="002060"/>
                </a:solidFill>
              </a:rPr>
              <a:t>«Игровой центр»,</a:t>
            </a:r>
            <a:r>
              <a:rPr lang="ru-RU" sz="2400" dirty="0" smtClean="0">
                <a:solidFill>
                  <a:srgbClr val="002060"/>
                </a:solidFill>
              </a:rPr>
              <a:t> где дети могут в течении дня осуществлять свободную игровую деятельность. Деятельность под наблюдением взрослого, который может косвенно руководить игрой.</a:t>
            </a:r>
          </a:p>
          <a:p>
            <a:endParaRPr lang="ru-RU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2000240"/>
            <a:ext cx="8786874" cy="4714908"/>
          </a:xfrm>
        </p:spPr>
        <p:txBody>
          <a:bodyPr/>
          <a:lstStyle/>
          <a:p>
            <a:pPr>
              <a:buNone/>
            </a:pPr>
            <a:r>
              <a:rPr lang="ru-RU" sz="2400" b="1" i="1" u="sng" dirty="0" smtClean="0">
                <a:solidFill>
                  <a:srgbClr val="002060"/>
                </a:solidFill>
              </a:rPr>
              <a:t>«Уголок конструирования</a:t>
            </a:r>
            <a:r>
              <a:rPr lang="ru-RU" sz="2400" b="1" i="1" dirty="0" smtClean="0">
                <a:solidFill>
                  <a:srgbClr val="002060"/>
                </a:solidFill>
              </a:rPr>
              <a:t>»,</a:t>
            </a:r>
            <a:r>
              <a:rPr lang="ru-RU" sz="2400" dirty="0" smtClean="0">
                <a:solidFill>
                  <a:srgbClr val="002060"/>
                </a:solidFill>
              </a:rPr>
              <a:t> где дети строят различные сооружения, комбинируют, оформляют, моделируют планы, схемы, чертежи.</a:t>
            </a:r>
          </a:p>
          <a:p>
            <a:pPr>
              <a:buNone/>
            </a:pPr>
            <a:endParaRPr lang="ru-RU" sz="1100" dirty="0" smtClean="0">
              <a:solidFill>
                <a:srgbClr val="002060"/>
              </a:solidFill>
            </a:endParaRPr>
          </a:p>
          <a:p>
            <a:pPr>
              <a:buNone/>
            </a:pPr>
            <a:r>
              <a:rPr lang="ru-RU" sz="2400" b="1" i="1" u="sng" dirty="0" smtClean="0">
                <a:solidFill>
                  <a:srgbClr val="002060"/>
                </a:solidFill>
              </a:rPr>
              <a:t>«Природный уголок»,</a:t>
            </a:r>
            <a:r>
              <a:rPr lang="ru-RU" sz="2400" dirty="0" smtClean="0">
                <a:solidFill>
                  <a:srgbClr val="002060"/>
                </a:solidFill>
              </a:rPr>
              <a:t> где осуществляется деятельность по уходу за растениями, работа с календарем природы, созданию коллекций (камней, ракушек, семян), изучение сезонных состояний, посадка семян и выращивание «огорода на окне»;</a:t>
            </a:r>
          </a:p>
          <a:p>
            <a:pPr>
              <a:buNone/>
            </a:pPr>
            <a:endParaRPr lang="ru-RU" sz="1100" dirty="0" smtClean="0">
              <a:solidFill>
                <a:srgbClr val="002060"/>
              </a:solidFill>
            </a:endParaRPr>
          </a:p>
          <a:p>
            <a:pPr fontAlgn="t">
              <a:buNone/>
            </a:pPr>
            <a:r>
              <a:rPr lang="ru-RU" sz="2400" b="1" i="1" u="sng" dirty="0" smtClean="0">
                <a:solidFill>
                  <a:srgbClr val="002060"/>
                </a:solidFill>
              </a:rPr>
              <a:t>«Уголок математики»,</a:t>
            </a:r>
            <a:r>
              <a:rPr lang="ru-RU" sz="2400" dirty="0" smtClean="0">
                <a:solidFill>
                  <a:srgbClr val="002060"/>
                </a:solidFill>
              </a:rPr>
              <a:t> где игры на развитие мышления, памяти, внимания, воображения восприятия.</a:t>
            </a:r>
          </a:p>
          <a:p>
            <a:pPr fontAlgn="t"/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2214554"/>
            <a:ext cx="8715436" cy="4500594"/>
          </a:xfrm>
        </p:spPr>
        <p:txBody>
          <a:bodyPr/>
          <a:lstStyle/>
          <a:p>
            <a:pPr>
              <a:buNone/>
            </a:pPr>
            <a:r>
              <a:rPr lang="ru-RU" sz="2400" b="1" i="1" u="sng" dirty="0" smtClean="0">
                <a:solidFill>
                  <a:srgbClr val="002060"/>
                </a:solidFill>
              </a:rPr>
              <a:t>«Центр экспериментирования»,</a:t>
            </a:r>
            <a:r>
              <a:rPr lang="ru-RU" sz="2400" dirty="0" smtClean="0">
                <a:solidFill>
                  <a:srgbClr val="002060"/>
                </a:solidFill>
              </a:rPr>
              <a:t> где осуществляется как самостоятельная деятельность по закреплению материала, так и  совместно со взрослыми по формированию отличительных признаках и свойствах различных веществ и материалов; по расширению представлений об окружающем мире; </a:t>
            </a:r>
          </a:p>
          <a:p>
            <a:pPr>
              <a:buNone/>
            </a:pPr>
            <a:endParaRPr lang="ru-RU" sz="1100" b="1" u="sng" dirty="0" smtClean="0">
              <a:solidFill>
                <a:srgbClr val="00206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buNone/>
            </a:pPr>
            <a:r>
              <a:rPr lang="ru-RU" sz="2400" b="1" u="sng" dirty="0" smtClean="0">
                <a:solidFill>
                  <a:srgbClr val="002060"/>
                </a:solidFill>
              </a:rPr>
              <a:t>«Уголок дежурных»,</a:t>
            </a:r>
            <a:r>
              <a:rPr lang="ru-RU" sz="2400" dirty="0" smtClean="0">
                <a:solidFill>
                  <a:srgbClr val="002060"/>
                </a:solidFill>
              </a:rPr>
              <a:t> где дети могут распределять обязанности дежурных, график и выполнять хозяйственно-бытовой труд;</a:t>
            </a:r>
          </a:p>
          <a:p>
            <a:endParaRPr lang="ru-RU" sz="1600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endParaRPr lang="ru-RU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2071678"/>
            <a:ext cx="8643998" cy="4054485"/>
          </a:xfrm>
        </p:spPr>
        <p:txBody>
          <a:bodyPr/>
          <a:lstStyle/>
          <a:p>
            <a:pPr>
              <a:buNone/>
            </a:pPr>
            <a:r>
              <a:rPr lang="ru-RU" sz="2400" dirty="0" smtClean="0">
                <a:solidFill>
                  <a:srgbClr val="002060"/>
                </a:solidFill>
              </a:rPr>
              <a:t>«</a:t>
            </a:r>
            <a:r>
              <a:rPr lang="ru-RU" sz="2400" b="1" u="sng" dirty="0" smtClean="0">
                <a:solidFill>
                  <a:srgbClr val="002060"/>
                </a:solidFill>
              </a:rPr>
              <a:t>Центр Сюжетно-ролевых игр</a:t>
            </a:r>
            <a:r>
              <a:rPr lang="ru-RU" sz="2400" dirty="0" smtClean="0">
                <a:solidFill>
                  <a:srgbClr val="002060"/>
                </a:solidFill>
              </a:rPr>
              <a:t>»( семья, парикмахерская, мастерская, больница, магазин, почта и др.) , где дети  осуществляют как свободную игровую деятельность, так и под контролем взрослого, которых лишь косвенно влияет на ход игры.</a:t>
            </a:r>
          </a:p>
          <a:p>
            <a:pPr>
              <a:buNone/>
            </a:pPr>
            <a:endParaRPr lang="ru-RU" sz="1100" dirty="0" smtClean="0">
              <a:solidFill>
                <a:srgbClr val="002060"/>
              </a:solidFill>
            </a:endParaRPr>
          </a:p>
          <a:p>
            <a:pPr>
              <a:buNone/>
            </a:pPr>
            <a:r>
              <a:rPr lang="ru-RU" sz="2400" b="1" u="sng" dirty="0" smtClean="0">
                <a:solidFill>
                  <a:srgbClr val="002060"/>
                </a:solidFill>
              </a:rPr>
              <a:t>«Уголок художественного творчества»,</a:t>
            </a:r>
            <a:r>
              <a:rPr lang="ru-RU" sz="2400" dirty="0" smtClean="0">
                <a:solidFill>
                  <a:srgbClr val="002060"/>
                </a:solidFill>
              </a:rPr>
              <a:t> где у детей есть возможность рассматривать и обследовать предметы декоративно-прикладного творчества, тематических альбомов. Иллюстраций, плакатов, осуществлять деятельность по изготовлению атрибутов к играм, открыток, объявлений, плакатов  </a:t>
            </a:r>
          </a:p>
          <a:p>
            <a:pPr>
              <a:buNone/>
            </a:pPr>
            <a:endParaRPr lang="ru-RU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лица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Шаблон 2</Template>
  <TotalTime>696</TotalTime>
  <Words>964</Words>
  <Application>Microsoft Office PowerPoint</Application>
  <PresentationFormat>Экран (4:3)</PresentationFormat>
  <Paragraphs>88</Paragraphs>
  <Slides>36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37" baseType="lpstr">
      <vt:lpstr>лица</vt:lpstr>
      <vt:lpstr>   Развивающая предметно-пространственная среда  в старшей группе  в соответствии с ФГОС ДО                                                                                                     Выполнила : воспитатель старшей группы                                                                                                         Кириллова Т.Ю.  </vt:lpstr>
      <vt:lpstr> Предметно-развивающая среда в ДОУ </vt:lpstr>
      <vt:lpstr>Что такое предметно - развивающая среда? (Терминология)</vt:lpstr>
      <vt:lpstr>Развивающая предметно-пространственная среда группы должна обеспечивать:</vt:lpstr>
      <vt:lpstr>Слайд 5</vt:lpstr>
      <vt:lpstr>Центры развития в группе</vt:lpstr>
      <vt:lpstr>Слайд 7</vt:lpstr>
      <vt:lpstr>Слайд 8</vt:lpstr>
      <vt:lpstr>Слайд 9</vt:lpstr>
      <vt:lpstr>Слайд 10</vt:lpstr>
      <vt:lpstr>Слайд 11</vt:lpstr>
      <vt:lpstr>В нашей группе всем на диво И нарядно и красиво!                                     Очень много есть у нас                                    Все покажем мы сейчас! </vt:lpstr>
      <vt:lpstr>А это-наша раздевалка,  Хранит одежду всех детей.  Внутри порядок-ни пылинки!  Залог здоровья-чистота!  На каждом шкафчике- картинка!  Не раздевалка-красота.  </vt:lpstr>
      <vt:lpstr>Есть в группе для родителей отличный уголок.  Чтоб каждый ознакомиться с делами группы мог. </vt:lpstr>
      <vt:lpstr> Для родителей по всюду информация стоит Прочитав они узнают что одеть ,что приносить.   </vt:lpstr>
      <vt:lpstr>  Что покушает их чадо, что учить с ребенком надо Здесь мы будем выставлять творчество наших зайчат Достижения ребят пусть родители глядят Здесь наш дом - мы в нем живем, интересно все кругом </vt:lpstr>
      <vt:lpstr>Направление: Художественно — эстетическое развитие.  В Центре «Творческая мастерская»  находится материал и оборудование для художественно-творческой деятельности: рисования, лепки и аппликации. По желанию ребенок может найти и воспользоваться необходимым, для воплощения своих творческих идей, замыслов, фантазии. К данному центру имеется свободный доступ.</vt:lpstr>
      <vt:lpstr>Направление: Речевое развитие                          Центр «Мир книги»  играет существенную роль в формировании у детей интереса и любви к художественной литературе. В этом уголке ребенок имеет возможность самостоятельно, по своему вкусу выбрать книгу и спокойно рассмотреть ее с яркими иллюстрациями.</vt:lpstr>
      <vt:lpstr>           Центр опытно-экспериментальной деятельности.                      В нем находится материал, для осуществления опытной деятельности:  микроскоп, мерные стаканчики, грунт, камни, семена, крупы и т.д. Наши маленькие «почемучки»проводят несложные опыты,определяют  свойства различных  природных материалов. </vt:lpstr>
      <vt:lpstr>Слайд 20</vt:lpstr>
      <vt:lpstr>  Центр «Природы» включает в себя экологическую деятельность. В данном уголке содержатся различные виды комнатных растений, на которых удобно демонстрировать видоизменения частей растения, инструменты по уходу за этими растениями: палочки для рыхления, пульверизатор, лейки и др. </vt:lpstr>
      <vt:lpstr>«Строительный» (конструктивный) центр, хоть и сосредоточен на одном месте и занимает немного пространства, он достаточно мобилен, можно перемещаться в любое место группы и организовывать данную деятельность.</vt:lpstr>
      <vt:lpstr> Уголок патриотического воспитания </vt:lpstr>
      <vt:lpstr>Уголок дежурных</vt:lpstr>
      <vt:lpstr>Уголок математики</vt:lpstr>
      <vt:lpstr>Музыкально – театральный уголок</vt:lpstr>
      <vt:lpstr>Слайд 27</vt:lpstr>
      <vt:lpstr>Слайд 28</vt:lpstr>
      <vt:lpstr>Уголок   сюжетно – ролевых  игр. Игра - основной вид деятельности наших малышей. Яркий, насыщенный игровой центр создает условия для творческой деятельности детей, развивает фантазию, формирует игровые навыки и умения, воспитывает дружеское взаимоотношение между детьми. В свободном доступе для детей находятся атрибуты для зарождающихся в этом возрасте сюжетно- ролевых игр:</vt:lpstr>
      <vt:lpstr>Слайд 30</vt:lpstr>
      <vt:lpstr>Спортивный уголок </vt:lpstr>
      <vt:lpstr>Слайд 32</vt:lpstr>
      <vt:lpstr>Слайд 33</vt:lpstr>
      <vt:lpstr>Слайд 34</vt:lpstr>
      <vt:lpstr>Развивающая предметно-пространственная   среда в нашей группе: </vt:lpstr>
      <vt:lpstr>Слайд 36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презентации</dc:title>
  <dc:creator>jul</dc:creator>
  <cp:lastModifiedBy>admin</cp:lastModifiedBy>
  <cp:revision>85</cp:revision>
  <dcterms:created xsi:type="dcterms:W3CDTF">2016-05-11T09:30:30Z</dcterms:created>
  <dcterms:modified xsi:type="dcterms:W3CDTF">2019-02-28T01:45:50Z</dcterms:modified>
</cp:coreProperties>
</file>