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90" r:id="rId6"/>
    <p:sldId id="262" r:id="rId7"/>
    <p:sldId id="286" r:id="rId8"/>
    <p:sldId id="283" r:id="rId9"/>
    <p:sldId id="285" r:id="rId10"/>
    <p:sldId id="300" r:id="rId11"/>
    <p:sldId id="288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ей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9" autoAdjust="0"/>
  </p:normalViewPr>
  <p:slideViewPr>
    <p:cSldViewPr>
      <p:cViewPr varScale="1">
        <p:scale>
          <a:sx n="96" d="100"/>
          <a:sy n="96" d="100"/>
        </p:scale>
        <p:origin x="420" y="90"/>
      </p:cViewPr>
      <p:guideLst>
        <p:guide orient="horz" pos="216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60944-2857-4F86-98AC-CBB84F2C15EA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B4F84-7160-4EE9-97FF-337CA1250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65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95218-A865-41D1-9EC7-F2D762013D5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928992" cy="6192688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 «Солнышко»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«Трудовое воспитание детей дошкольного возраста»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</a:rPr>
              <a:t> 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квалификационной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категории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</a:rPr>
              <a:t> 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</a:rPr>
              <a:t>                                                                                                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Золотухина М.А.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Алексей\Desktop\40211729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-5353"/>
            <a:ext cx="1512168" cy="13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лексей\Desktop\detia-42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2830041" cy="288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55" y="1400810"/>
            <a:ext cx="3041650" cy="405701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065" y="1711960"/>
            <a:ext cx="3524885" cy="2643505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105" y="1864995"/>
            <a:ext cx="2126615" cy="376110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062480" y="290830"/>
            <a:ext cx="5822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Профессиональное самоопределение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1226"/>
            <a:ext cx="2738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ЗАКЛЮЧЕНИЕ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87025"/>
            <a:ext cx="91377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В </a:t>
            </a:r>
            <a:r>
              <a:rPr lang="ru-RU" sz="2400" dirty="0"/>
              <a:t>заключении хотелось бы сказать, что процесс развития трудовой деятельности детей дошкольного возраста требует целенаправленного педагогического руководства, которое заключается в установлении влиятельных способов руководства этим процессом. </a:t>
            </a:r>
            <a:r>
              <a:rPr lang="ru-RU" sz="2400" dirty="0" smtClean="0"/>
              <a:t>Ведь трудовое </a:t>
            </a:r>
            <a:r>
              <a:rPr lang="ru-RU" sz="2400" dirty="0"/>
              <a:t>воспитание подрастающего поколения является одной из важнейших задач нашего общества. </a:t>
            </a:r>
            <a:endParaRPr lang="ru-RU" sz="2400" dirty="0" smtClean="0"/>
          </a:p>
          <a:p>
            <a:pPr algn="just"/>
            <a:r>
              <a:rPr lang="ru-RU" sz="2400" dirty="0" smtClean="0"/>
              <a:t>        Самой </a:t>
            </a:r>
            <a:r>
              <a:rPr lang="ru-RU" sz="2400" dirty="0"/>
              <a:t>главной особенностью детской трудовой деятельности является то, что, несмотря на наличие в ней всех структурных компонентов деятельности, они пока еще находятся в стадии </a:t>
            </a:r>
            <a:endParaRPr lang="ru-RU" sz="2400" dirty="0" smtClean="0"/>
          </a:p>
          <a:p>
            <a:pPr algn="just"/>
            <a:r>
              <a:rPr lang="ru-RU" sz="2400" dirty="0" smtClean="0"/>
              <a:t>развития </a:t>
            </a:r>
            <a:r>
              <a:rPr lang="ru-RU" sz="2400" dirty="0"/>
              <a:t>и обязательно предполагают участие и </a:t>
            </a:r>
            <a:endParaRPr lang="ru-RU" sz="2400" dirty="0" smtClean="0"/>
          </a:p>
          <a:p>
            <a:pPr algn="just"/>
            <a:r>
              <a:rPr lang="ru-RU" sz="2400" dirty="0" smtClean="0"/>
              <a:t>помощь </a:t>
            </a:r>
            <a:r>
              <a:rPr lang="ru-RU" sz="2400" dirty="0"/>
              <a:t>взрослого. </a:t>
            </a:r>
            <a:r>
              <a:rPr lang="ru-RU" sz="2400" dirty="0" smtClean="0"/>
              <a:t>Поэтому </a:t>
            </a:r>
            <a:r>
              <a:rPr lang="ru-RU" sz="2400" dirty="0"/>
              <a:t>роль воспитателя </a:t>
            </a:r>
            <a:endParaRPr lang="ru-RU" sz="2400" dirty="0" smtClean="0"/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развитии </a:t>
            </a:r>
            <a:r>
              <a:rPr lang="ru-RU" sz="2400" dirty="0" smtClean="0"/>
              <a:t>трудовой деятельности </a:t>
            </a:r>
            <a:r>
              <a:rPr lang="ru-RU" sz="2400" dirty="0"/>
              <a:t>дошкольника </a:t>
            </a:r>
            <a:endParaRPr lang="ru-RU" sz="2400" dirty="0" smtClean="0"/>
          </a:p>
          <a:p>
            <a:pPr algn="just"/>
            <a:r>
              <a:rPr lang="ru-RU" sz="2400" dirty="0" smtClean="0"/>
              <a:t>является </a:t>
            </a:r>
            <a:r>
              <a:rPr lang="ru-RU" sz="2400" dirty="0"/>
              <a:t>самой важной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r>
              <a:rPr lang="ru-RU" sz="2400" dirty="0" smtClean="0"/>
              <a:t>       Развитие </a:t>
            </a:r>
            <a:r>
              <a:rPr lang="ru-RU" sz="2400" dirty="0"/>
              <a:t>трудовой деятельности </a:t>
            </a:r>
          </a:p>
          <a:p>
            <a:pPr algn="just"/>
            <a:r>
              <a:rPr lang="ru-RU" sz="2400" dirty="0" smtClean="0"/>
              <a:t>дошкольников </a:t>
            </a:r>
            <a:r>
              <a:rPr lang="ru-RU" sz="2400" dirty="0"/>
              <a:t>будет успешно осуществляться, </a:t>
            </a:r>
            <a:endParaRPr lang="ru-RU" sz="2400" dirty="0" smtClean="0"/>
          </a:p>
          <a:p>
            <a:pPr algn="just"/>
            <a:r>
              <a:rPr lang="ru-RU" sz="2400" dirty="0" smtClean="0"/>
              <a:t>если </a:t>
            </a:r>
            <a:r>
              <a:rPr lang="ru-RU" sz="2400" dirty="0"/>
              <a:t>при ее трудовой деятельности ребенка </a:t>
            </a:r>
            <a:endParaRPr lang="ru-RU" sz="2400" dirty="0" smtClean="0"/>
          </a:p>
          <a:p>
            <a:pPr algn="just"/>
            <a:r>
              <a:rPr lang="ru-RU" sz="2400" dirty="0" smtClean="0"/>
              <a:t>будут </a:t>
            </a:r>
            <a:r>
              <a:rPr lang="ru-RU" sz="2400" dirty="0"/>
              <a:t>соблюдены </a:t>
            </a:r>
            <a:r>
              <a:rPr lang="ru-RU" sz="2400" dirty="0" smtClean="0"/>
              <a:t>все условия</a:t>
            </a:r>
            <a:r>
              <a:rPr lang="ru-RU" sz="2400" dirty="0"/>
              <a:t>.</a:t>
            </a:r>
          </a:p>
        </p:txBody>
      </p:sp>
      <p:pic>
        <p:nvPicPr>
          <p:cNvPr id="4" name="Picture 2" descr="http://blestiashki.narod.ru/2/114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262" y="3993860"/>
            <a:ext cx="3618197" cy="27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47.tinypic.com/2qn2oue.jpg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199640"/>
            <a:ext cx="4824536" cy="48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6064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«ТРУД - ВСЕГДА БЫЛ ОСНОВОЙ ДЛЯ ЧЕЛОВЕЧЕСКОЙ ЖИЗНИ И КУЛЬТУРЫ, ПОЭТОМУ И В ВОСПИТАТЕЛЬНОЙ РАБОТЕ ТРУД ДОЛЖЕН БЫТЬ ОДНИМ ИЗ САМЫХ ОСНОВНЫХ ЭЛЕМЕНТОВ» </a:t>
            </a:r>
          </a:p>
          <a:p>
            <a:pPr algn="ctr"/>
            <a:r>
              <a:rPr lang="ru-RU" sz="2400" i="1" dirty="0" smtClean="0"/>
              <a:t>А. С. МАКАРЕНКО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348" y="38796"/>
            <a:ext cx="8784977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АКТУАЛЬНОСТЬ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 </a:t>
            </a:r>
            <a:r>
              <a:rPr lang="ru-RU" sz="2400" b="1" dirty="0" smtClean="0"/>
              <a:t>       Трудовое воспитание в ДОУ- </a:t>
            </a:r>
            <a:r>
              <a:rPr lang="ru-RU" sz="2400" dirty="0" smtClean="0"/>
              <a:t>важное средство всестороннего развития личности дошкольника посредством ознакомления с трудом взрослых, приобщения детей к доступной трудовой деятельности.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/>
            <a:r>
              <a:rPr lang="ru-RU" sz="2400" dirty="0" smtClean="0"/>
              <a:t>        Проблемы трудового воспитания достаточно актуальны для детей дошкольного возраста и </a:t>
            </a:r>
            <a:r>
              <a:rPr lang="ru-RU" sz="2400" dirty="0" smtClean="0">
                <a:effectLst/>
                <a:sym typeface="+mn-ea"/>
              </a:rPr>
              <a:t>наиболее успешно формируется в этот пеиод,</a:t>
            </a:r>
            <a:r>
              <a:rPr lang="ru-RU" sz="2400" dirty="0" smtClean="0"/>
              <a:t> так как на этом этапе у ребенка происходит формирование личностных качеств, умений и стремления к труду.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</a:t>
            </a:r>
            <a:r>
              <a:rPr lang="ru-RU" sz="2400" dirty="0" err="1" smtClean="0">
                <a:effectLst/>
              </a:rPr>
              <a:t>Несформированность</a:t>
            </a:r>
            <a:r>
              <a:rPr lang="ru-RU" sz="2400" dirty="0" smtClean="0">
                <a:effectLst/>
              </a:rPr>
              <a:t> их на данном возрастном этапе становится препятствием в учебно – познавательной деятельности и последующей адаптации в самостоятельной трудовой деятельности.</a:t>
            </a:r>
          </a:p>
          <a:p>
            <a:pPr algn="just"/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030" y="0"/>
            <a:ext cx="6259169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ПОНЯТИЕ И ОСОБЕННОСТИ ТРУДОВОЙ ДЕЯТЕЛЬНОСТИ</a:t>
            </a:r>
          </a:p>
          <a:p>
            <a:pPr algn="just"/>
            <a:r>
              <a:rPr lang="ru-RU" sz="2800" b="1" i="1" dirty="0"/>
              <a:t> </a:t>
            </a:r>
            <a:r>
              <a:rPr lang="ru-RU" sz="2800" b="1" i="1" dirty="0" smtClean="0"/>
              <a:t>   </a:t>
            </a:r>
            <a:r>
              <a:rPr lang="ru-RU" sz="2400" b="1" dirty="0" smtClean="0"/>
              <a:t>Труд</a:t>
            </a:r>
            <a:r>
              <a:rPr lang="ru-RU" sz="2400" dirty="0" smtClean="0"/>
              <a:t> </a:t>
            </a:r>
            <a:r>
              <a:rPr lang="ru-RU" sz="2400" dirty="0"/>
              <a:t>- это могучий воспитатель, в педагогической системе </a:t>
            </a:r>
            <a:r>
              <a:rPr lang="ru-RU" sz="2400" dirty="0" smtClean="0"/>
              <a:t>воспитания (А.С. Макаренко).</a:t>
            </a:r>
          </a:p>
          <a:p>
            <a:pPr algn="just"/>
            <a:r>
              <a:rPr lang="ru-RU" sz="2400" b="1" dirty="0" smtClean="0"/>
              <a:t>   Трудовое воспитание</a:t>
            </a:r>
            <a:r>
              <a:rPr lang="ru-RU" sz="2400" dirty="0" smtClean="0"/>
              <a:t>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воспитание сознательного отношения и склонностей к труду, как основной жизненной потребности, через формирование привычки к труду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путём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 личности в активную трудовую деятельность.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/>
              <a:t>     Трудовая </a:t>
            </a:r>
            <a:r>
              <a:rPr lang="ru-RU" sz="2400" b="1" dirty="0"/>
              <a:t>деятельность </a:t>
            </a:r>
            <a:r>
              <a:rPr lang="ru-RU" sz="2400" i="1" dirty="0"/>
              <a:t>- </a:t>
            </a:r>
            <a:r>
              <a:rPr lang="ru-RU" sz="2400" dirty="0"/>
              <a:t>это деятельность, направленная на развитие у детей </a:t>
            </a:r>
            <a:r>
              <a:rPr lang="ru-RU" sz="2400" dirty="0" smtClean="0"/>
              <a:t>обще-трудовых </a:t>
            </a:r>
            <a:r>
              <a:rPr lang="ru-RU" sz="2400" dirty="0"/>
              <a:t>умений и способностей, психологической готовности к труду, формирование ответственного отношения к труду и его продуктам, на сознательный выбор </a:t>
            </a:r>
            <a:r>
              <a:rPr lang="ru-RU" sz="2400" dirty="0" smtClean="0"/>
              <a:t>профессии. </a:t>
            </a:r>
          </a:p>
          <a:p>
            <a:pPr algn="just"/>
            <a:endParaRPr lang="ru-RU" sz="2400" dirty="0" smtClean="0"/>
          </a:p>
        </p:txBody>
      </p:sp>
      <p:pic>
        <p:nvPicPr>
          <p:cNvPr id="11" name="Picture 4" descr="C:\Users\Алексей\Desktop\hello_html_m6c94d1e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199" y="774700"/>
            <a:ext cx="2649881" cy="457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0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5" y="8255"/>
            <a:ext cx="9068435" cy="681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895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+mn-lt"/>
              </a:rPr>
              <a:t>ТРУДОВО</a:t>
            </a:r>
            <a:r>
              <a:rPr lang="ru-RU" altLang="en-US" sz="2400" b="1" i="1" dirty="0" smtClean="0">
                <a:latin typeface="+mn-lt"/>
              </a:rPr>
              <a:t>Е</a:t>
            </a:r>
            <a:r>
              <a:rPr lang="ru-RU" sz="2400" b="1" i="1" dirty="0" smtClean="0">
                <a:latin typeface="+mn-lt"/>
              </a:rPr>
              <a:t> ВОСПИТАНИЕ в нашей группе реализуется через следующие средства:</a:t>
            </a:r>
            <a:endParaRPr lang="ru-RU" sz="2400" b="1" i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340768"/>
            <a:ext cx="65527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Собственная трудовая деятельность детей;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 Обучение трудовым навыкам и организации труда;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 Ознакомление с трудом взрослых;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 Организация трудовой деятельности;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Художественные средства: художественная литература, музыка, произведения изобразительного искусства, диафильмы, видеофильмы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64539"/>
            <a:ext cx="851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ВИДЫ ТРУДОВОЙ ДЕЯТЕЛЬНОСТИ ДОШКОЛЬНИКОВ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500" y="841799"/>
            <a:ext cx="2268252" cy="65611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Самообслуживание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855682"/>
            <a:ext cx="2095476" cy="65611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Хозяйственно-бытовой труд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54144" y="841798"/>
            <a:ext cx="2000633" cy="65611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Ручной труд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855683"/>
            <a:ext cx="2016224" cy="65611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Труд в природе </a:t>
            </a:r>
            <a:endParaRPr lang="ru-RU" b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841441" y="1724952"/>
            <a:ext cx="728370" cy="76794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254840" y="1784888"/>
            <a:ext cx="669087" cy="7080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581548" y="1782794"/>
            <a:ext cx="646635" cy="71010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632616" y="1784888"/>
            <a:ext cx="701208" cy="71010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500" y="2924944"/>
            <a:ext cx="2394266" cy="28803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направленный на удовлетворение повседневных личных потребностей</a:t>
            </a:r>
          </a:p>
          <a:p>
            <a:pPr lvl="0"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73270" y="2924944"/>
            <a:ext cx="2095476" cy="28803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уборку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комнаты,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15753" y="2924944"/>
            <a:ext cx="2016225" cy="28803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Направлен на уход и выращивание </a:t>
            </a:r>
            <a:r>
              <a:rPr lang="ru-RU" sz="2000" dirty="0"/>
              <a:t>растений в уголке природы, на огороде, в цветнике.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54144" y="2924943"/>
            <a:ext cx="2058152" cy="288032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/>
              </a:rPr>
              <a:t>Направлен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в группе: подклеивание книг, коробок, доступный ремонт игрушек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209717"/>
            <a:ext cx="3608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/>
              <a:t>1-я младшая группа</a:t>
            </a:r>
          </a:p>
        </p:txBody>
      </p:sp>
      <p:sp>
        <p:nvSpPr>
          <p:cNvPr id="3" name="AutoShape 2" descr="https://im0-tub-ru.yandex.net/i?id=32db3af4da2fd1c98e8c5a52cb5c90bd-l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" name="AutoShape 4" descr="https://im0-tub-ru.yandex.net/i?id=32db3af4da2fd1c98e8c5a52cb5c90bd-l&amp;n=13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555" y="967105"/>
            <a:ext cx="2768600" cy="4924425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70" y="1094740"/>
            <a:ext cx="2769235" cy="49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9746"/>
            <a:ext cx="36087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/>
              <a:t>2-я младшая группа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05" y="673100"/>
            <a:ext cx="2105025" cy="280733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035" y="540385"/>
            <a:ext cx="1784985" cy="3174365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680" y="673100"/>
            <a:ext cx="1653540" cy="294068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05" y="3480435"/>
            <a:ext cx="1742440" cy="3279140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420" y="3776980"/>
            <a:ext cx="2336800" cy="286067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860" y="540385"/>
            <a:ext cx="2082165" cy="2776855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190" y="3776980"/>
            <a:ext cx="2621915" cy="196659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440" y="4208780"/>
            <a:ext cx="1632585" cy="2177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877570" y="410210"/>
            <a:ext cx="480695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ru-RU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Средняя группа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5" y="1435100"/>
            <a:ext cx="2810510" cy="3209290"/>
          </a:xfrm>
          <a:prstGeom prst="rect">
            <a:avLst/>
          </a:prstGeom>
        </p:spPr>
      </p:pic>
      <p:pic>
        <p:nvPicPr>
          <p:cNvPr id="8" name="Изображение 7" descr="IMG2021111210450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670" y="410210"/>
            <a:ext cx="2685415" cy="3580765"/>
          </a:xfrm>
          <a:prstGeom prst="rect">
            <a:avLst/>
          </a:prstGeom>
        </p:spPr>
      </p:pic>
      <p:pic>
        <p:nvPicPr>
          <p:cNvPr id="10" name="Изображение 9" descr="IMG2021082010185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625" y="1055370"/>
            <a:ext cx="2461895" cy="3283585"/>
          </a:xfrm>
          <a:prstGeom prst="rect">
            <a:avLst/>
          </a:prstGeom>
        </p:spPr>
      </p:pic>
      <p:pic>
        <p:nvPicPr>
          <p:cNvPr id="13" name="Изображение 12" descr="IMG2021111209060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680" y="4537710"/>
            <a:ext cx="3081020" cy="2310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</TotalTime>
  <Words>473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Batang</vt:lpstr>
      <vt:lpstr>Arial</vt:lpstr>
      <vt:lpstr>Calibri</vt:lpstr>
      <vt:lpstr>Times New Roman</vt:lpstr>
      <vt:lpstr>Wingdings</vt:lpstr>
      <vt:lpstr>Тема Office</vt:lpstr>
      <vt:lpstr>Муниципальное бюджетное дошкольное образовательное учреждение детский сад  «Солнышко»  «Трудовое воспитание детей дошкольного возраста»                                               Воспитатель                                                                                                  1 квалификационной                                                                                                      категории                                                                                                         Золотухина М.А.                                            </vt:lpstr>
      <vt:lpstr>Презентация PowerPoint</vt:lpstr>
      <vt:lpstr>Презентация PowerPoint</vt:lpstr>
      <vt:lpstr>Презентация PowerPoint</vt:lpstr>
      <vt:lpstr>ТРУДОВОЕ ВОСПИТАНИЕ в нашей группе реализуется через следующие средства: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ElenaR1</cp:lastModifiedBy>
  <cp:revision>154</cp:revision>
  <dcterms:created xsi:type="dcterms:W3CDTF">2016-11-03T15:10:00Z</dcterms:created>
  <dcterms:modified xsi:type="dcterms:W3CDTF">2021-12-01T10:11:29Z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