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62" r:id="rId5"/>
    <p:sldId id="263" r:id="rId6"/>
    <p:sldId id="259" r:id="rId7"/>
    <p:sldId id="275" r:id="rId8"/>
    <p:sldId id="276" r:id="rId9"/>
    <p:sldId id="277" r:id="rId10"/>
    <p:sldId id="261" r:id="rId11"/>
    <p:sldId id="264" r:id="rId12"/>
    <p:sldId id="278" r:id="rId13"/>
    <p:sldId id="265" r:id="rId14"/>
    <p:sldId id="281" r:id="rId15"/>
    <p:sldId id="282" r:id="rId16"/>
    <p:sldId id="283" r:id="rId17"/>
    <p:sldId id="274" r:id="rId18"/>
    <p:sldId id="266" r:id="rId19"/>
    <p:sldId id="270" r:id="rId20"/>
    <p:sldId id="279" r:id="rId21"/>
    <p:sldId id="284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B129E"/>
    <a:srgbClr val="FF0066"/>
    <a:srgbClr val="00C459"/>
    <a:srgbClr val="FF0000"/>
    <a:srgbClr val="1FD7C5"/>
    <a:srgbClr val="3EEA16"/>
    <a:srgbClr val="E4FC0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4E55DB-21DE-4318-9395-AB082862F2B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01C00E2-3D14-4D95-BBAC-2C5649256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628800"/>
            <a:ext cx="5184576" cy="2880320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5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5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5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500" b="1" dirty="0" smtClean="0">
                <a:solidFill>
                  <a:srgbClr val="FF0000"/>
                </a:solidFill>
                <a:latin typeface="Comic Sans MS" pitchFamily="66" charset="0"/>
              </a:rPr>
              <a:t>Познавательно-исследовательский проект «Огород на подоконнике»</a:t>
            </a:r>
            <a:endParaRPr lang="ru-RU" sz="3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381327"/>
            <a:ext cx="7579746" cy="443345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Comic Sans MS" pitchFamily="66" charset="0"/>
              </a:rPr>
              <a:t>Воспитатель: </a:t>
            </a:r>
            <a:r>
              <a:rPr lang="ru-RU" sz="2500" b="1" dirty="0" smtClean="0">
                <a:solidFill>
                  <a:srgbClr val="002060"/>
                </a:solidFill>
                <a:latin typeface="Comic Sans MS" pitchFamily="66" charset="0"/>
              </a:rPr>
              <a:t>Кириллова Т.Ю.</a:t>
            </a:r>
            <a:endParaRPr lang="ru-RU" sz="25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Soberi-cvety-Detskaya-melodiya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2135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5000">
        <p14:vortex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2890010" cy="2097922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Росточки загляденье – всем на удивленье!</a:t>
            </a:r>
            <a:endParaRPr lang="ru-RU" sz="27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0" name="Picture 2" descr="C:\Users\admin\Desktop\огород\DSCN3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4124316" cy="5735628"/>
          </a:xfrm>
          <a:prstGeom prst="rect">
            <a:avLst/>
          </a:prstGeom>
          <a:noFill/>
        </p:spPr>
      </p:pic>
      <p:pic>
        <p:nvPicPr>
          <p:cNvPr id="7171" name="Picture 3" descr="C:\Users\admin\Desktop\огород\DSCN3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14620"/>
            <a:ext cx="4214810" cy="4878397"/>
          </a:xfrm>
          <a:prstGeom prst="rect">
            <a:avLst/>
          </a:prstGeom>
          <a:noFill/>
        </p:spPr>
      </p:pic>
      <p:pic>
        <p:nvPicPr>
          <p:cNvPr id="7172" name="Picture 4" descr="C:\Users\admin\Desktop\огород\DSCN3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1990" y="-285776"/>
            <a:ext cx="5022010" cy="3143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9887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solidFill>
                  <a:srgbClr val="FFFF00"/>
                </a:solidFill>
                <a:latin typeface="Comic Sans MS" pitchFamily="66" charset="0"/>
              </a:rPr>
              <a:t>Поливали, удобряли и, конечно, наблюдали!</a:t>
            </a:r>
          </a:p>
        </p:txBody>
      </p:sp>
      <p:pic>
        <p:nvPicPr>
          <p:cNvPr id="8194" name="Picture 2" descr="C:\Users\admin\Desktop\огород\DSCN3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23266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393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dmin\Desktop\огород\DSCN37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 bwMode="auto">
          <a:xfrm>
            <a:off x="228600" y="189968"/>
            <a:ext cx="8686800" cy="3810536"/>
          </a:xfrm>
          <a:prstGeom prst="rect">
            <a:avLst/>
          </a:prstGeom>
          <a:noFill/>
        </p:spPr>
      </p:pic>
      <p:pic>
        <p:nvPicPr>
          <p:cNvPr id="9219" name="Picture 3" descr="C:\Users\admin\Desktop\огород\DSCN3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4429124" cy="2786057"/>
          </a:xfrm>
          <a:prstGeom prst="rect">
            <a:avLst/>
          </a:prstGeom>
          <a:noFill/>
        </p:spPr>
      </p:pic>
      <p:pic>
        <p:nvPicPr>
          <p:cNvPr id="9220" name="Picture 4" descr="C:\Users\admin\Desktop\огород\DSCN3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6" y="4000504"/>
            <a:ext cx="3943378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solidFill>
                  <a:srgbClr val="FF0000"/>
                </a:solidFill>
                <a:latin typeface="Comic Sans MS" pitchFamily="66" charset="0"/>
              </a:rPr>
              <a:t>Урожай наш поспевает, лук зеленый прорастает!</a:t>
            </a:r>
            <a:endParaRPr lang="ru-RU" sz="25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43" name="Picture 3" descr="C:\Users\admin\Desktop\солнечные зайчики\лук\DSCN3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7733"/>
            <a:ext cx="9380554" cy="5910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4152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солнечные зайчики\огород\DSCN4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7818" cy="4018364"/>
          </a:xfrm>
          <a:prstGeom prst="rect">
            <a:avLst/>
          </a:prstGeom>
          <a:noFill/>
        </p:spPr>
      </p:pic>
      <p:pic>
        <p:nvPicPr>
          <p:cNvPr id="1028" name="Picture 4" descr="C:\Users\admin\Desktop\солнечные зайчики\огород\DSCN4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4143404" cy="4381488"/>
          </a:xfrm>
          <a:prstGeom prst="rect">
            <a:avLst/>
          </a:prstGeom>
          <a:noFill/>
        </p:spPr>
      </p:pic>
      <p:pic>
        <p:nvPicPr>
          <p:cNvPr id="1029" name="Picture 5" descr="C:\Users\admin\Desktop\солнечные зайчики\огород\DSCN4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-500090"/>
            <a:ext cx="3714744" cy="4357718"/>
          </a:xfrm>
          <a:prstGeom prst="rect">
            <a:avLst/>
          </a:prstGeom>
          <a:noFill/>
        </p:spPr>
      </p:pic>
      <p:pic>
        <p:nvPicPr>
          <p:cNvPr id="7" name="Picture 3" descr="C:\Users\admin\Desktop\солнечные зайчики\огород\DSCN4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107528"/>
            <a:ext cx="5000628" cy="3750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солнечные зайчики\огород\DSCN4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солнечные зайчики\огород\DSCN4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6388"/>
            <a:ext cx="8229600" cy="15716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Вот так чудо огород в группе появился – это маленький народ в группе потрудился!</a:t>
            </a:r>
            <a:br>
              <a:rPr lang="ru-RU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</a:br>
            <a:endParaRPr lang="ru-RU" dirty="0"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Picture 2" descr="C:\Users\admin\Desktop\огород\DSCN4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594736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2308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Comic Sans MS" pitchFamily="66" charset="0"/>
              </a:rPr>
              <a:t>Художественно-творческая деятельность</a:t>
            </a:r>
            <a:endParaRPr lang="ru-RU" sz="3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1266" name="Picture 2" descr="C:\Users\admin\Desktop\огород\DSCN4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76560"/>
            <a:ext cx="4429124" cy="3981440"/>
          </a:xfrm>
          <a:prstGeom prst="rect">
            <a:avLst/>
          </a:prstGeom>
          <a:noFill/>
        </p:spPr>
      </p:pic>
      <p:pic>
        <p:nvPicPr>
          <p:cNvPr id="11267" name="Picture 3" descr="C:\Users\admin\Desktop\огород\DSCN4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714356"/>
            <a:ext cx="4643438" cy="4015560"/>
          </a:xfrm>
          <a:prstGeom prst="rect">
            <a:avLst/>
          </a:prstGeom>
          <a:noFill/>
        </p:spPr>
      </p:pic>
      <p:pic>
        <p:nvPicPr>
          <p:cNvPr id="11268" name="Picture 4" descr="C:\Users\admin\Desktop\огород\DSCN4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9488" y="3831429"/>
            <a:ext cx="4844512" cy="3026571"/>
          </a:xfrm>
          <a:prstGeom prst="rect">
            <a:avLst/>
          </a:prstGeom>
          <a:noFill/>
        </p:spPr>
      </p:pic>
      <p:pic>
        <p:nvPicPr>
          <p:cNvPr id="11269" name="Picture 5" descr="C:\Users\admin\Desktop\огород\DSCN4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4190556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4065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526"/>
            <a:ext cx="6263383" cy="171196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Сбор первого урожая!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C:\Users\admin\Desktop\огород\DSCN4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2428874" cy="3571876"/>
          </a:xfrm>
          <a:prstGeom prst="rect">
            <a:avLst/>
          </a:prstGeom>
          <a:noFill/>
        </p:spPr>
      </p:pic>
      <p:pic>
        <p:nvPicPr>
          <p:cNvPr id="12291" name="Picture 3" descr="C:\Users\admin\Desktop\огород\DSCN4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14422"/>
            <a:ext cx="3571868" cy="3714752"/>
          </a:xfrm>
          <a:prstGeom prst="rect">
            <a:avLst/>
          </a:prstGeom>
          <a:noFill/>
        </p:spPr>
      </p:pic>
      <p:pic>
        <p:nvPicPr>
          <p:cNvPr id="12292" name="Picture 4" descr="C:\Users\admin\Desktop\огород\DSCN4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90849"/>
            <a:ext cx="4857784" cy="3767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98289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4"/>
            <a:ext cx="9144000" cy="68739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8659"/>
            <a:ext cx="5760640" cy="6120680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Тип проекта: </a:t>
            </a:r>
            <a:b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по методу познавательно-</a:t>
            </a:r>
            <a:r>
              <a:rPr lang="ru-RU" sz="3000" dirty="0" err="1" smtClean="0">
                <a:solidFill>
                  <a:srgbClr val="FF0000"/>
                </a:solidFill>
                <a:latin typeface="Comic Sans MS" pitchFamily="66" charset="0"/>
              </a:rPr>
              <a:t>исслседовательский</a:t>
            </a: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, творческий.</a:t>
            </a:r>
            <a:b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По продолжительности: краткосрочный</a:t>
            </a:r>
            <a:b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Участники проекта:</a:t>
            </a:r>
            <a:b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дети средней группы,</a:t>
            </a:r>
            <a:b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000" dirty="0" smtClean="0">
                <a:solidFill>
                  <a:srgbClr val="FF0000"/>
                </a:solidFill>
                <a:latin typeface="Comic Sans MS" pitchFamily="66" charset="0"/>
              </a:rPr>
              <a:t>воспитатель   </a:t>
            </a:r>
            <a:endParaRPr lang="ru-RU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764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солнечные зайчики\огород\DSCN4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7562"/>
            <a:ext cx="5238755" cy="3929066"/>
          </a:xfrm>
          <a:prstGeom prst="rect">
            <a:avLst/>
          </a:prstGeom>
          <a:noFill/>
        </p:spPr>
      </p:pic>
      <p:pic>
        <p:nvPicPr>
          <p:cNvPr id="4099" name="Picture 3" descr="C:\Users\admin\Desktop\солнечные зайчики\огород\DSCN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5214974" cy="3286124"/>
          </a:xfrm>
          <a:prstGeom prst="rect">
            <a:avLst/>
          </a:prstGeom>
          <a:noFill/>
        </p:spPr>
      </p:pic>
      <p:pic>
        <p:nvPicPr>
          <p:cNvPr id="4100" name="Picture 4" descr="C:\Users\admin\Desktop\солнечные зайчики\огород\DSCN4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0"/>
            <a:ext cx="4190997" cy="3143248"/>
          </a:xfrm>
          <a:prstGeom prst="rect">
            <a:avLst/>
          </a:prstGeom>
          <a:noFill/>
        </p:spPr>
      </p:pic>
      <p:pic>
        <p:nvPicPr>
          <p:cNvPr id="4102" name="Picture 6" descr="C:\Users\admin\Desktop\солнечные зайчики\огород\DSCN44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18297"/>
            <a:ext cx="4452937" cy="3339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C:\Users\admin\Desktop\солнечные зайчики\огород\DSCN4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1645358"/>
            <a:ext cx="3714744" cy="5212642"/>
          </a:xfrm>
          <a:prstGeom prst="rect">
            <a:avLst/>
          </a:prstGeom>
          <a:noFill/>
        </p:spPr>
      </p:pic>
      <p:pic>
        <p:nvPicPr>
          <p:cNvPr id="5122" name="Picture 2" descr="C:\Users\admin\Desktop\солнечные зайчики\огород\DSCN4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0"/>
            <a:ext cx="6500858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7091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5000">
        <p14:vortex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8" y="1"/>
            <a:ext cx="9140552" cy="112474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9B129E"/>
                </a:solidFill>
                <a:latin typeface="Bookman Old Style" pitchFamily="18" charset="0"/>
              </a:rPr>
              <a:t>«Огород на подоконнике» </a:t>
            </a:r>
            <a:br>
              <a:rPr lang="ru-RU" sz="3000" b="1" dirty="0" smtClean="0">
                <a:solidFill>
                  <a:srgbClr val="9B129E"/>
                </a:solidFill>
                <a:latin typeface="Bookman Old Style" pitchFamily="18" charset="0"/>
              </a:rPr>
            </a:br>
            <a:r>
              <a:rPr lang="ru-RU" sz="3000" b="1" dirty="0" smtClean="0">
                <a:solidFill>
                  <a:srgbClr val="9B129E"/>
                </a:solidFill>
                <a:latin typeface="Bookman Old Style" pitchFamily="18" charset="0"/>
              </a:rPr>
              <a:t>в средней группе</a:t>
            </a:r>
            <a:endParaRPr lang="ru-RU" sz="3000" b="1" dirty="0">
              <a:solidFill>
                <a:srgbClr val="9B129E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052736"/>
            <a:ext cx="8964489" cy="414908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формирование у детей интереса к опытнической и исследовательской деятельности по выращиванию культурных растений в комнатных условиях, воспитание  у детей  любви к природе, создание в группе огорода на подоконнике.</a:t>
            </a:r>
          </a:p>
          <a:p>
            <a:pPr algn="just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1.Расширить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знания детей о культурных и дикорастущих растениях.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2.Продолжить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знако­мить детей с особенностями выращивания культурных растений (перец, лук, цветы, овес);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3.Обобщать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детей о необходимости света, тепла, влаги почвы для роста растений.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4.Продолжать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умение детей ухаживать за растениями в комнатных условиях.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5.Способствовать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развитию творческих способностей у детей; поощрять разнообразие детских работ, вариативность.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6.Развивать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чувство ответственности за благополучное состояние растений(полив, взрыхление, прополка сорняков)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7.Продолжать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наблюдательность – умение замечать изменения в росте растений, связывать их с условиями, в которых они находятся, правильно отражать наблюдения в рисунке.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8.Воспитывать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уважение к  труду, бережное отношение к его результатам.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9.Развивать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познавательные и творческие способности.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7148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2000">
        <p14:ripple dir="lu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5214974" cy="30980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Не ленись, моя лопатка,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Будет вскопанная грядка.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Грядку граблями пригладим,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Все комочки разобьем,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А потом цветы посадим,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А потом водой польем.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Лейка, лейка, лей, лей!</a:t>
            </a:r>
            <a:b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omic Sans MS" pitchFamily="66" charset="0"/>
              </a:rPr>
              <a:t>Грядка, грядка, пей, пей!</a:t>
            </a:r>
            <a:r>
              <a:rPr lang="ru-RU" sz="2400" dirty="0">
                <a:solidFill>
                  <a:srgbClr val="FF0066"/>
                </a:solidFill>
                <a:effectLst/>
                <a:latin typeface="Comic Sans MS" pitchFamily="66" charset="0"/>
              </a:rPr>
              <a:t/>
            </a:r>
            <a:br>
              <a:rPr lang="ru-RU" sz="2400" dirty="0">
                <a:solidFill>
                  <a:srgbClr val="FF0066"/>
                </a:solidFill>
                <a:effectLst/>
                <a:latin typeface="Comic Sans MS" pitchFamily="66" charset="0"/>
              </a:rPr>
            </a:br>
            <a:endParaRPr lang="ru-RU" sz="24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admin\Desktop\солнечные зайчики\лук\DSCN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71810"/>
            <a:ext cx="5572132" cy="378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6669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4000496" cy="2357454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Посадили мы зерно,</a:t>
            </a:r>
            <a:b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Comic Sans MS" pitchFamily="66" charset="0"/>
              </a:rPr>
              <a:t> чтоб скорее проросло</a:t>
            </a:r>
            <a:endParaRPr lang="ru-RU" sz="27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admin\Desktop\огород\DSCN3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</p:spPr>
      </p:pic>
      <p:pic>
        <p:nvPicPr>
          <p:cNvPr id="2051" name="Picture 3" descr="C:\Users\admin\Desktop\огород\DSCN3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270" y="214290"/>
            <a:ext cx="5083730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29305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rgbClr val="FFFF00"/>
                </a:solidFill>
                <a:latin typeface="Comic Sans MS" pitchFamily="66" charset="0"/>
              </a:rPr>
              <a:t>В землю посадили, обязательно полили!</a:t>
            </a:r>
            <a:endParaRPr lang="ru-RU" sz="27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075" name="Picture 3" descr="C:\Users\admin\Desktop\огород\DSCN3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286808" cy="5693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850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огород\DSCN3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76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Desktop\огород\DSCN3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96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огород\DSCN3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602" y="142852"/>
            <a:ext cx="5859586" cy="6481771"/>
          </a:xfrm>
          <a:prstGeom prst="rect">
            <a:avLst/>
          </a:prstGeom>
          <a:noFill/>
        </p:spPr>
      </p:pic>
      <p:pic>
        <p:nvPicPr>
          <p:cNvPr id="6147" name="Picture 3" descr="C:\Users\admin\Desktop\огород\DSCN3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4879960" cy="3267061"/>
          </a:xfrm>
          <a:prstGeom prst="rect">
            <a:avLst/>
          </a:prstGeom>
          <a:noFill/>
        </p:spPr>
      </p:pic>
      <p:pic>
        <p:nvPicPr>
          <p:cNvPr id="6148" name="Picture 4" descr="C:\Users\admin\Desktop\огород\DSCN3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28"/>
            <a:ext cx="414337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335</TotalTime>
  <Words>108</Words>
  <Application>Microsoft Office PowerPoint</Application>
  <PresentationFormat>Экран (4:3)</PresentationFormat>
  <Paragraphs>24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   Познавательно-исследовательский проект «Огород на подоконнике»</vt:lpstr>
      <vt:lpstr>Тип проекта:  по методу познавательно-исслседовательский, творческий.  По продолжительности: краткосрочный  Участники проекта: дети средней группы, воспитатель   </vt:lpstr>
      <vt:lpstr>«Огород на подоконнике»  в средней группе</vt:lpstr>
      <vt:lpstr>Не ленись, моя лопатка, Будет вскопанная грядка. Грядку граблями пригладим, Все комочки разобьем, А потом цветы посадим, А потом водой польем. Лейка, лейка, лей, лей! Грядка, грядка, пей, пей! </vt:lpstr>
      <vt:lpstr>Посадили мы зерно,  чтоб скорее проросло</vt:lpstr>
      <vt:lpstr>В землю посадили, обязательно полили!</vt:lpstr>
      <vt:lpstr>Слайд 7</vt:lpstr>
      <vt:lpstr>Слайд 8</vt:lpstr>
      <vt:lpstr>Слайд 9</vt:lpstr>
      <vt:lpstr>Росточки загляденье – всем на удивленье!</vt:lpstr>
      <vt:lpstr>Поливали, удобряли и, конечно, наблюдали!</vt:lpstr>
      <vt:lpstr>Слайд 12</vt:lpstr>
      <vt:lpstr>Урожай наш поспевает, лук зеленый прорастает!</vt:lpstr>
      <vt:lpstr>Слайд 14</vt:lpstr>
      <vt:lpstr>Слайд 15</vt:lpstr>
      <vt:lpstr>Слайд 16</vt:lpstr>
      <vt:lpstr>Вот так чудо огород в группе появился – это маленький народ в группе потрудился! </vt:lpstr>
      <vt:lpstr>Художественно-творческая деятельность</vt:lpstr>
      <vt:lpstr>Сбор первого урожая!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Познавательно-исследовательский проект «Огород на подоконнике»</dc:title>
  <dc:creator>Admin</dc:creator>
  <cp:lastModifiedBy>admin</cp:lastModifiedBy>
  <cp:revision>45</cp:revision>
  <dcterms:created xsi:type="dcterms:W3CDTF">2016-08-05T13:02:10Z</dcterms:created>
  <dcterms:modified xsi:type="dcterms:W3CDTF">2019-11-25T02:35:10Z</dcterms:modified>
</cp:coreProperties>
</file>