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Override PartName="/docProps/app.xml" ContentType="application/vnd.openxmlformats-officedocument.extended-properties+xml"/>
  <Override PartName="/docProps/core.xml" ContentType="application/vnd.openxmlformats-package.core-properties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6.12.1.0-->
<p:presentation xmlns:r="http://schemas.openxmlformats.org/officeDocument/2006/relationships" xmlns:a="http://schemas.openxmlformats.org/drawingml/2006/main" xmlns:p="http://schemas.openxmlformats.org/presentationml/2006/main" saveSubsetFonts="1">
  <p:sldMasterIdLst>
    <p:sldMasterId id="2147483684" r:id="rId1"/>
  </p:sldMasterIdLst>
  <p:notesMasterIdLst>
    <p:notesMasterId r:id="rId2"/>
  </p:notesMasterIdLst>
  <p:sldIdLst>
    <p:sldId id="256" r:id="rId3"/>
    <p:sldId id="300" r:id="rId4"/>
    <p:sldId id="325" r:id="rId5"/>
    <p:sldId id="309" r:id="rId6"/>
    <p:sldId id="327" r:id="rId7"/>
    <p:sldId id="324" r:id="rId8"/>
    <p:sldId id="280" r:id="rId9"/>
    <p:sldId id="301" r:id="rId10"/>
    <p:sldId id="302" r:id="rId11"/>
    <p:sldId id="303" r:id="rId12"/>
    <p:sldId id="304" r:id="rId13"/>
    <p:sldId id="305" r:id="rId14"/>
    <p:sldId id="306" r:id="rId15"/>
    <p:sldId id="307" r:id="rId16"/>
    <p:sldId id="320" r:id="rId17"/>
    <p:sldId id="321" r:id="rId18"/>
    <p:sldId id="310" r:id="rId19"/>
    <p:sldId id="311" r:id="rId20"/>
    <p:sldId id="312" r:id="rId21"/>
    <p:sldId id="313" r:id="rId22"/>
    <p:sldId id="314" r:id="rId23"/>
    <p:sldId id="287" r:id="rId24"/>
    <p:sldId id="326" r:id="rId25"/>
    <p:sldId id="328" r:id="rId26"/>
    <p:sldId id="322" r:id="rId27"/>
  </p:sldIdLst>
  <p:sldSz cx="9144000" cy="6858000" type="screen4x3"/>
  <p:notesSz cx="6858000" cy="9144000"/>
  <p:custDataLst>
    <p:tags r:id="rId28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00"/>
    <a:srgbClr val="BC8F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0" d="100"/>
          <a:sy n="0" d="100"/>
        </p:scale>
        <p:origin x="0" y="0"/>
      </p:cViewPr>
    </p:cSldViewPr>
  </p:notesViewPr>
  <p:gridSpacing cx="73736200" cy="7373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8.xml" /><Relationship Id="rId11" Type="http://schemas.openxmlformats.org/officeDocument/2006/relationships/slide" Target="slides/slide9.xml" /><Relationship Id="rId12" Type="http://schemas.openxmlformats.org/officeDocument/2006/relationships/slide" Target="slides/slide10.xml" /><Relationship Id="rId13" Type="http://schemas.openxmlformats.org/officeDocument/2006/relationships/slide" Target="slides/slide11.xml" /><Relationship Id="rId14" Type="http://schemas.openxmlformats.org/officeDocument/2006/relationships/slide" Target="slides/slide12.xml" /><Relationship Id="rId15" Type="http://schemas.openxmlformats.org/officeDocument/2006/relationships/slide" Target="slides/slide13.xml" /><Relationship Id="rId16" Type="http://schemas.openxmlformats.org/officeDocument/2006/relationships/slide" Target="slides/slide14.xml" /><Relationship Id="rId17" Type="http://schemas.openxmlformats.org/officeDocument/2006/relationships/slide" Target="slides/slide15.xml" /><Relationship Id="rId18" Type="http://schemas.openxmlformats.org/officeDocument/2006/relationships/slide" Target="slides/slide16.xml" /><Relationship Id="rId19" Type="http://schemas.openxmlformats.org/officeDocument/2006/relationships/slide" Target="slides/slide17.xml" /><Relationship Id="rId2" Type="http://schemas.openxmlformats.org/officeDocument/2006/relationships/notesMaster" Target="notesMasters/notesMaster1.xml" /><Relationship Id="rId20" Type="http://schemas.openxmlformats.org/officeDocument/2006/relationships/slide" Target="slides/slide18.xml" /><Relationship Id="rId21" Type="http://schemas.openxmlformats.org/officeDocument/2006/relationships/slide" Target="slides/slide19.xml" /><Relationship Id="rId22" Type="http://schemas.openxmlformats.org/officeDocument/2006/relationships/slide" Target="slides/slide20.xml" /><Relationship Id="rId23" Type="http://schemas.openxmlformats.org/officeDocument/2006/relationships/slide" Target="slides/slide21.xml" /><Relationship Id="rId24" Type="http://schemas.openxmlformats.org/officeDocument/2006/relationships/slide" Target="slides/slide22.xml" /><Relationship Id="rId25" Type="http://schemas.openxmlformats.org/officeDocument/2006/relationships/slide" Target="slides/slide23.xml" /><Relationship Id="rId26" Type="http://schemas.openxmlformats.org/officeDocument/2006/relationships/slide" Target="slides/slide24.xml" /><Relationship Id="rId27" Type="http://schemas.openxmlformats.org/officeDocument/2006/relationships/slide" Target="slides/slide25.xml" /><Relationship Id="rId28" Type="http://schemas.openxmlformats.org/officeDocument/2006/relationships/tags" Target="tags/tag1.xml" /><Relationship Id="rId29" Type="http://schemas.openxmlformats.org/officeDocument/2006/relationships/presProps" Target="presProps.xml" /><Relationship Id="rId3" Type="http://schemas.openxmlformats.org/officeDocument/2006/relationships/slide" Target="slides/slide1.xml" /><Relationship Id="rId30" Type="http://schemas.openxmlformats.org/officeDocument/2006/relationships/viewProps" Target="viewProps.xml" /><Relationship Id="rId31" Type="http://schemas.openxmlformats.org/officeDocument/2006/relationships/theme" Target="theme/theme1.xml" /><Relationship Id="rId32" Type="http://schemas.openxmlformats.org/officeDocument/2006/relationships/tableStyles" Target="tableStyles.xml" /><Relationship Id="rId4" Type="http://schemas.openxmlformats.org/officeDocument/2006/relationships/slide" Target="slides/slide2.xml" /><Relationship Id="rId5" Type="http://schemas.openxmlformats.org/officeDocument/2006/relationships/slide" Target="slides/slide3.xml" /><Relationship Id="rId6" Type="http://schemas.openxmlformats.org/officeDocument/2006/relationships/slide" Target="slides/slide4.xml" /><Relationship Id="rId7" Type="http://schemas.openxmlformats.org/officeDocument/2006/relationships/slide" Target="slides/slide5.xml" /><Relationship Id="rId8" Type="http://schemas.openxmlformats.org/officeDocument/2006/relationships/slide" Target="slides/slide6.xml" /><Relationship Id="rId9" Type="http://schemas.openxmlformats.org/officeDocument/2006/relationships/slide" Target="slides/slide7.xml" /></Relationships>
</file>

<file path=ppt/diagrams/colors1.xml><?xml version="1.0" encoding="utf-8"?>
<dgm:colorsDef xmlns:a="http://schemas.openxmlformats.org/drawingml/2006/main" xmlns:dgm="http://schemas.openxmlformats.org/drawingml/2006/diagram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a="http://schemas.openxmlformats.org/drawingml/2006/main" xmlns:r="http://schemas.openxmlformats.org/officeDocument/2006/relationships" xmlns:dgm="http://schemas.openxmlformats.org/drawingml/2006/diagram">
  <dgm:ptLst>
    <dgm:pt modelId="{029568F8-58E8-4A6A-A3B3-4DA0CE6A5AA8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8AC458C-DEE0-4378-9602-CA20BC559735}" type="parTrans" cxnId="{050A5331-923D-421A-9958-361C9DA58F4D}">
      <dgm:prSet/>
      <dgm:spPr/>
      <dgm:t>
        <a:bodyPr/>
        <a:lstStyle/>
        <a:p>
          <a:endParaRPr lang="ru-RU"/>
        </a:p>
      </dgm:t>
    </dgm:pt>
    <dgm:pt modelId="{07B2BD1B-A29E-41D4-9BD9-7D46F5DAA701}">
      <dgm:prSet phldrT="[Текст]"/>
      <dgm:spPr/>
      <dgm:t>
        <a:bodyPr/>
        <a:lstStyle/>
        <a:p>
          <a:r>
            <a:rPr lang="ru-RU" smtClean="0"/>
            <a:t>1.</a:t>
          </a:r>
          <a:endParaRPr lang="ru-RU"/>
        </a:p>
      </dgm:t>
    </dgm:pt>
    <dgm:pt modelId="{1DE12357-CA41-4EC1-9140-291CE4DE5B52}" type="parTrans" cxnId="{53E2326E-D248-4DEC-AE18-1D8A531C2A3B}">
      <dgm:prSet/>
      <dgm:spPr/>
      <dgm:t>
        <a:bodyPr/>
        <a:lstStyle/>
        <a:p>
          <a:endParaRPr lang="ru-RU"/>
        </a:p>
      </dgm:t>
    </dgm:pt>
    <dgm:pt modelId="{82D68297-A89E-4B64-84E8-9A127B7CE424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 Показать важность работы по развитию мелкой моторики у детей дошкольного возраста</a:t>
          </a:r>
          <a:endParaRPr lang="ru-RU"/>
        </a:p>
      </dgm:t>
    </dgm:pt>
    <dgm:pt modelId="{11296132-E3E6-4A23-8ABF-BEE31957453F}" type="sibTrans" cxnId="{53E2326E-D248-4DEC-AE18-1D8A531C2A3B}">
      <dgm:prSet/>
      <dgm:spPr/>
      <dgm:t>
        <a:bodyPr/>
        <a:lstStyle/>
        <a:p>
          <a:endParaRPr lang="ru-RU"/>
        </a:p>
      </dgm:t>
    </dgm:pt>
    <dgm:pt modelId="{AFEDBDE7-801B-4276-B509-E7B27D34D17E}" type="sibTrans" cxnId="{050A5331-923D-421A-9958-361C9DA58F4D}">
      <dgm:prSet/>
      <dgm:spPr/>
      <dgm:t>
        <a:bodyPr/>
        <a:lstStyle/>
        <a:p>
          <a:endParaRPr lang="ru-RU"/>
        </a:p>
      </dgm:t>
    </dgm:pt>
    <dgm:pt modelId="{A64ABCE7-7F79-4FB3-AB1E-F07BE78FF68D}" type="parTrans" cxnId="{DD1C0CA8-DB5C-44B3-9B6C-0BBF91121F1E}">
      <dgm:prSet/>
      <dgm:spPr/>
      <dgm:t>
        <a:bodyPr/>
        <a:lstStyle/>
        <a:p>
          <a:endParaRPr lang="ru-RU"/>
        </a:p>
      </dgm:t>
    </dgm:pt>
    <dgm:pt modelId="{5D4C2111-28DB-4F43-985B-7CBD437FC681}">
      <dgm:prSet phldrT="[Текст]"/>
      <dgm:spPr/>
      <dgm:t>
        <a:bodyPr/>
        <a:lstStyle/>
        <a:p>
          <a:r>
            <a:rPr lang="ru-RU" smtClean="0"/>
            <a:t>2.</a:t>
          </a:r>
          <a:endParaRPr lang="ru-RU"/>
        </a:p>
      </dgm:t>
    </dgm:pt>
    <dgm:pt modelId="{BF031B38-48B8-4398-A28F-C060AB625EDD}" type="parTrans" cxnId="{3D42C848-C615-4A02-BE94-6E3CE7D1B949}">
      <dgm:prSet/>
      <dgm:spPr/>
      <dgm:t>
        <a:bodyPr/>
        <a:lstStyle/>
        <a:p>
          <a:endParaRPr lang="ru-RU"/>
        </a:p>
      </dgm:t>
    </dgm:pt>
    <dgm:pt modelId="{7E408548-4261-4F50-B99D-DBD0C68AD9A3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Поделиться с педагогами своими разработками по этой теме.</a:t>
          </a:r>
          <a:endParaRPr lang="ru-RU"/>
        </a:p>
      </dgm:t>
    </dgm:pt>
    <dgm:pt modelId="{C136BB7B-1259-4957-92BC-C3247A2230AF}" type="sibTrans" cxnId="{3D42C848-C615-4A02-BE94-6E3CE7D1B949}">
      <dgm:prSet/>
      <dgm:spPr/>
      <dgm:t>
        <a:bodyPr/>
        <a:lstStyle/>
        <a:p>
          <a:endParaRPr lang="ru-RU"/>
        </a:p>
      </dgm:t>
    </dgm:pt>
    <dgm:pt modelId="{99A294E9-3C17-4E05-B136-55AACD0154FC}" type="sibTrans" cxnId="{DD1C0CA8-DB5C-44B3-9B6C-0BBF91121F1E}">
      <dgm:prSet/>
      <dgm:spPr/>
      <dgm:t>
        <a:bodyPr/>
        <a:lstStyle/>
        <a:p>
          <a:endParaRPr lang="ru-RU"/>
        </a:p>
      </dgm:t>
    </dgm:pt>
    <dgm:pt modelId="{F327A9E9-79E9-41E5-9DFC-ADD4DC9DDC3B}" type="parTrans" cxnId="{B0FF3986-7E9A-42DB-8DFC-F26011B4DBCD}">
      <dgm:prSet/>
      <dgm:spPr/>
      <dgm:t>
        <a:bodyPr/>
        <a:lstStyle/>
        <a:p>
          <a:endParaRPr lang="ru-RU"/>
        </a:p>
      </dgm:t>
    </dgm:pt>
    <dgm:pt modelId="{28B24D0A-9D7E-4367-A430-FB55C5AB5789}">
      <dgm:prSet phldrT="[Текст]"/>
      <dgm:spPr/>
      <dgm:t>
        <a:bodyPr/>
        <a:lstStyle/>
        <a:p>
          <a:r>
            <a:rPr lang="ru-RU" smtClean="0"/>
            <a:t>3.</a:t>
          </a:r>
          <a:endParaRPr lang="ru-RU"/>
        </a:p>
      </dgm:t>
    </dgm:pt>
    <dgm:pt modelId="{DF7F58E7-250D-4384-95FF-C6943C9928D9}" type="parTrans" cxnId="{D1DC152C-D478-4AEB-A9D2-A5CE5D2BE98B}">
      <dgm:prSet/>
      <dgm:spPr/>
      <dgm:t>
        <a:bodyPr/>
        <a:lstStyle/>
        <a:p>
          <a:endParaRPr lang="ru-RU"/>
        </a:p>
      </dgm:t>
    </dgm:pt>
    <dgm:pt modelId="{86C52EFC-700E-4813-AFB4-4BE5C0E9F0EF}">
      <dgm:prSet phldrT="[Текст]"/>
      <dgm:spPr/>
      <dgm:t>
        <a:bodyPr/>
        <a:lstStyle/>
        <a:p>
          <a:r>
            <a:rPr lang="ru-RU" smtClean="0">
              <a:latin typeface="Times New Roman" panose="02020603050405020304" pitchFamily="18" charset="0"/>
              <a:cs typeface="Times New Roman" panose="02020603050405020304" pitchFamily="18" charset="0"/>
            </a:rPr>
            <a:t>Апробировать с педагогами игровое пособие по развитию мелкой моторики.</a:t>
          </a:r>
          <a:endParaRPr lang="ru-RU"/>
        </a:p>
      </dgm:t>
    </dgm:pt>
    <dgm:pt modelId="{0B36FDE2-041F-41BC-AD75-97CBD6F0085E}" type="sibTrans" cxnId="{D1DC152C-D478-4AEB-A9D2-A5CE5D2BE98B}">
      <dgm:prSet/>
      <dgm:spPr/>
      <dgm:t>
        <a:bodyPr/>
        <a:lstStyle/>
        <a:p>
          <a:endParaRPr lang="ru-RU"/>
        </a:p>
      </dgm:t>
    </dgm:pt>
    <dgm:pt modelId="{E55C2A76-6FD9-4A3A-B326-9750EF5F0828}" type="sibTrans" cxnId="{B0FF3986-7E9A-42DB-8DFC-F26011B4DBCD}">
      <dgm:prSet/>
      <dgm:spPr/>
      <dgm:t>
        <a:bodyPr/>
        <a:lstStyle/>
        <a:p>
          <a:endParaRPr lang="ru-RU"/>
        </a:p>
      </dgm:t>
    </dgm:pt>
    <dgm:pt modelId="{91CD5E6F-5FAE-4706-8428-525915E5EEC2}" type="pres">
      <dgm:prSet presAssocID="{029568F8-58E8-4A6A-A3B3-4DA0CE6A5AA8}" presName="linearFlow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39703AF-2FB7-4CCF-916E-7279154F0E94}" type="pres">
      <dgm:prSet presAssocID="{07B2BD1B-A29E-41D4-9BD9-7D46F5DAA701}" presName="composite"/>
      <dgm:spPr/>
      <dgm:t>
        <a:bodyPr/>
        <a:lstStyle/>
        <a:p/>
      </dgm:t>
    </dgm:pt>
    <dgm:pt modelId="{2E7BFF93-D26B-4759-9556-BB137B7D327A}" type="pres">
      <dgm:prSet presAssocID="{07B2BD1B-A29E-41D4-9BD9-7D46F5DAA701}" presName="parentText" presStyleLbl="alignNode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AFF10B-83C5-4AC9-9C04-D5BF1FA6BD0B}" type="pres">
      <dgm:prSet presAssocID="{07B2BD1B-A29E-41D4-9BD9-7D46F5DAA701}" presName="descendantText" presStyleLbl="alignAcc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849BD6-B34B-46FB-8EEB-CD3C565A2345}" type="pres">
      <dgm:prSet presAssocID="{AFEDBDE7-801B-4276-B509-E7B27D34D17E}" presName="sp"/>
      <dgm:spPr/>
      <dgm:t>
        <a:bodyPr/>
        <a:lstStyle/>
        <a:p/>
      </dgm:t>
    </dgm:pt>
    <dgm:pt modelId="{9EE0F4D3-B19D-4D1A-901F-D31CFB281EC5}" type="pres">
      <dgm:prSet presAssocID="{5D4C2111-28DB-4F43-985B-7CBD437FC681}" presName="composite"/>
      <dgm:spPr/>
      <dgm:t>
        <a:bodyPr/>
        <a:lstStyle/>
        <a:p/>
      </dgm:t>
    </dgm:pt>
    <dgm:pt modelId="{F1B9E9FD-87AD-4043-9B7C-1E96192B0F34}" type="pres">
      <dgm:prSet presAssocID="{5D4C2111-28DB-4F43-985B-7CBD437FC68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219FB-AA81-473D-A0B9-07EB6FA0F1A7}" type="pres">
      <dgm:prSet presAssocID="{5D4C2111-28DB-4F43-985B-7CBD437FC68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B47C3B-DBA5-4363-BB8D-C890D4032368}" type="pres">
      <dgm:prSet presAssocID="{99A294E9-3C17-4E05-B136-55AACD0154FC}" presName="sp"/>
      <dgm:spPr/>
      <dgm:t>
        <a:bodyPr/>
        <a:lstStyle/>
        <a:p/>
      </dgm:t>
    </dgm:pt>
    <dgm:pt modelId="{C60801E3-4F43-4BDA-8494-8A858AF9E811}" type="pres">
      <dgm:prSet presAssocID="{28B24D0A-9D7E-4367-A430-FB55C5AB5789}" presName="composite"/>
      <dgm:spPr/>
      <dgm:t>
        <a:bodyPr/>
        <a:lstStyle/>
        <a:p/>
      </dgm:t>
    </dgm:pt>
    <dgm:pt modelId="{99CF9B79-B635-44BE-A301-FB732E5227A5}" type="pres">
      <dgm:prSet presAssocID="{28B24D0A-9D7E-4367-A430-FB55C5AB578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093200-1D9B-47BB-A602-6944B93B9DC6}" type="pres">
      <dgm:prSet presAssocID="{28B24D0A-9D7E-4367-A430-FB55C5AB578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50A5331-923D-421A-9958-361C9DA58F4D}" srcId="{029568F8-58E8-4A6A-A3B3-4DA0CE6A5AA8}" destId="{07B2BD1B-A29E-41D4-9BD9-7D46F5DAA701}" srcOrd="0" destOrd="0" parTransId="{A8AC458C-DEE0-4378-9602-CA20BC559735}" sibTransId="{AFEDBDE7-801B-4276-B509-E7B27D34D17E}"/>
    <dgm:cxn modelId="{53E2326E-D248-4DEC-AE18-1D8A531C2A3B}" srcId="{07B2BD1B-A29E-41D4-9BD9-7D46F5DAA701}" destId="{82D68297-A89E-4B64-84E8-9A127B7CE424}" srcOrd="0" destOrd="0" parTransId="{1DE12357-CA41-4EC1-9140-291CE4DE5B52}" sibTransId="{11296132-E3E6-4A23-8ABF-BEE31957453F}"/>
    <dgm:cxn modelId="{DD1C0CA8-DB5C-44B3-9B6C-0BBF91121F1E}" srcId="{029568F8-58E8-4A6A-A3B3-4DA0CE6A5AA8}" destId="{5D4C2111-28DB-4F43-985B-7CBD437FC681}" srcOrd="1" destOrd="0" parTransId="{A64ABCE7-7F79-4FB3-AB1E-F07BE78FF68D}" sibTransId="{99A294E9-3C17-4E05-B136-55AACD0154FC}"/>
    <dgm:cxn modelId="{3D42C848-C615-4A02-BE94-6E3CE7D1B949}" srcId="{5D4C2111-28DB-4F43-985B-7CBD437FC681}" destId="{7E408548-4261-4F50-B99D-DBD0C68AD9A3}" srcOrd="0" destOrd="0" parTransId="{BF031B38-48B8-4398-A28F-C060AB625EDD}" sibTransId="{C136BB7B-1259-4957-92BC-C3247A2230AF}"/>
    <dgm:cxn modelId="{B0FF3986-7E9A-42DB-8DFC-F26011B4DBCD}" srcId="{029568F8-58E8-4A6A-A3B3-4DA0CE6A5AA8}" destId="{28B24D0A-9D7E-4367-A430-FB55C5AB5789}" srcOrd="2" destOrd="0" parTransId="{F327A9E9-79E9-41E5-9DFC-ADD4DC9DDC3B}" sibTransId="{E55C2A76-6FD9-4A3A-B326-9750EF5F0828}"/>
    <dgm:cxn modelId="{D1DC152C-D478-4AEB-A9D2-A5CE5D2BE98B}" srcId="{28B24D0A-9D7E-4367-A430-FB55C5AB5789}" destId="{86C52EFC-700E-4813-AFB4-4BE5C0E9F0EF}" srcOrd="0" destOrd="0" parTransId="{DF7F58E7-250D-4384-95FF-C6943C9928D9}" sibTransId="{0B36FDE2-041F-41BC-AD75-97CBD6F0085E}"/>
    <dgm:cxn modelId="{EA022A22-4C39-4382-A8FC-5A808B81CAE3}" type="presOf" srcId="{029568F8-58E8-4A6A-A3B3-4DA0CE6A5AA8}" destId="{91CD5E6F-5FAE-4706-8428-525915E5EEC2}" srcOrd="0" destOrd="0" presId="urn:microsoft.com/office/officeart/2005/8/layout/chevron2"/>
    <dgm:cxn modelId="{45F49D03-2F74-4123-BED1-94A75677CA4D}" type="presParOf" srcId="{91CD5E6F-5FAE-4706-8428-525915E5EEC2}" destId="{C39703AF-2FB7-4CCF-916E-7279154F0E94}" srcOrd="0" destOrd="0" presId="urn:microsoft.com/office/officeart/2005/8/layout/chevron2"/>
    <dgm:cxn modelId="{A0EADA6B-0546-47DA-B316-0FA112193413}" type="presParOf" srcId="{C39703AF-2FB7-4CCF-916E-7279154F0E94}" destId="{2E7BFF93-D26B-4759-9556-BB137B7D327A}" srcOrd="0" destOrd="0" presId="urn:microsoft.com/office/officeart/2005/8/layout/chevron2"/>
    <dgm:cxn modelId="{99B597A2-EFB0-4D58-A5B0-F84FCAB36A4E}" type="presOf" srcId="{07B2BD1B-A29E-41D4-9BD9-7D46F5DAA701}" destId="{2E7BFF93-D26B-4759-9556-BB137B7D327A}" srcOrd="0" destOrd="0" presId="urn:microsoft.com/office/officeart/2005/8/layout/chevron2"/>
    <dgm:cxn modelId="{A65D36B6-8684-41C5-B146-2A4F72DFF27F}" type="presParOf" srcId="{C39703AF-2FB7-4CCF-916E-7279154F0E94}" destId="{3CAFF10B-83C5-4AC9-9C04-D5BF1FA6BD0B}" srcOrd="1" destOrd="0" presId="urn:microsoft.com/office/officeart/2005/8/layout/chevron2"/>
    <dgm:cxn modelId="{6517A211-F00B-413F-87CE-E34CF24786E4}" type="presOf" srcId="{82D68297-A89E-4B64-84E8-9A127B7CE424}" destId="{3CAFF10B-83C5-4AC9-9C04-D5BF1FA6BD0B}" srcOrd="0" destOrd="0" presId="urn:microsoft.com/office/officeart/2005/8/layout/chevron2"/>
    <dgm:cxn modelId="{00ACD643-81E8-49A7-ABDC-C8BE17AD90EA}" type="presParOf" srcId="{91CD5E6F-5FAE-4706-8428-525915E5EEC2}" destId="{C4849BD6-B34B-46FB-8EEB-CD3C565A2345}" srcOrd="1" destOrd="0" presId="urn:microsoft.com/office/officeart/2005/8/layout/chevron2"/>
    <dgm:cxn modelId="{EA919D39-CF63-41D8-A537-8034F4241422}" type="presParOf" srcId="{91CD5E6F-5FAE-4706-8428-525915E5EEC2}" destId="{9EE0F4D3-B19D-4D1A-901F-D31CFB281EC5}" srcOrd="2" destOrd="0" presId="urn:microsoft.com/office/officeart/2005/8/layout/chevron2"/>
    <dgm:cxn modelId="{44F77AD9-B717-4873-BDB1-7274DDBD405B}" type="presParOf" srcId="{9EE0F4D3-B19D-4D1A-901F-D31CFB281EC5}" destId="{F1B9E9FD-87AD-4043-9B7C-1E96192B0F34}" srcOrd="0" destOrd="0" presId="urn:microsoft.com/office/officeart/2005/8/layout/chevron2"/>
    <dgm:cxn modelId="{4FED2758-E309-48FB-B114-2C7C0869321D}" type="presOf" srcId="{5D4C2111-28DB-4F43-985B-7CBD437FC681}" destId="{F1B9E9FD-87AD-4043-9B7C-1E96192B0F34}" srcOrd="0" destOrd="0" presId="urn:microsoft.com/office/officeart/2005/8/layout/chevron2"/>
    <dgm:cxn modelId="{FC5A5618-D223-4C8A-B1EF-90990F1BCA9F}" type="presParOf" srcId="{9EE0F4D3-B19D-4D1A-901F-D31CFB281EC5}" destId="{F0D219FB-AA81-473D-A0B9-07EB6FA0F1A7}" srcOrd="1" destOrd="0" presId="urn:microsoft.com/office/officeart/2005/8/layout/chevron2"/>
    <dgm:cxn modelId="{08AAC9E7-652F-4381-BF5D-33D0E1DBC068}" type="presOf" srcId="{7E408548-4261-4F50-B99D-DBD0C68AD9A3}" destId="{F0D219FB-AA81-473D-A0B9-07EB6FA0F1A7}" srcOrd="0" destOrd="0" presId="urn:microsoft.com/office/officeart/2005/8/layout/chevron2"/>
    <dgm:cxn modelId="{537C6717-5959-4CF9-8524-0D4594C1ABF3}" type="presParOf" srcId="{91CD5E6F-5FAE-4706-8428-525915E5EEC2}" destId="{77B47C3B-DBA5-4363-BB8D-C890D4032368}" srcOrd="3" destOrd="0" presId="urn:microsoft.com/office/officeart/2005/8/layout/chevron2"/>
    <dgm:cxn modelId="{A1C0D929-5CAC-4B7C-9963-C0264F18DC66}" type="presParOf" srcId="{91CD5E6F-5FAE-4706-8428-525915E5EEC2}" destId="{C60801E3-4F43-4BDA-8494-8A858AF9E811}" srcOrd="4" destOrd="0" presId="urn:microsoft.com/office/officeart/2005/8/layout/chevron2"/>
    <dgm:cxn modelId="{CE10E4EB-3554-4C8B-8992-1E9F79E58554}" type="presParOf" srcId="{C60801E3-4F43-4BDA-8494-8A858AF9E811}" destId="{99CF9B79-B635-44BE-A301-FB732E5227A5}" srcOrd="0" destOrd="0" presId="urn:microsoft.com/office/officeart/2005/8/layout/chevron2"/>
    <dgm:cxn modelId="{56ED9B56-3EF6-4151-81FE-611859BEF1CB}" type="presOf" srcId="{28B24D0A-9D7E-4367-A430-FB55C5AB5789}" destId="{99CF9B79-B635-44BE-A301-FB732E5227A5}" srcOrd="0" destOrd="0" presId="urn:microsoft.com/office/officeart/2005/8/layout/chevron2"/>
    <dgm:cxn modelId="{1DB7CE45-F4D2-4E8C-99EB-9E9D5F6304A2}" type="presParOf" srcId="{C60801E3-4F43-4BDA-8494-8A858AF9E811}" destId="{82093200-1D9B-47BB-A602-6944B93B9DC6}" srcOrd="1" destOrd="0" presId="urn:microsoft.com/office/officeart/2005/8/layout/chevron2"/>
    <dgm:cxn modelId="{99D5ABA8-8044-43C4-A455-8087061C21A0}" type="presOf" srcId="{86C52EFC-700E-4813-AFB4-4BE5C0E9F0EF}" destId="{82093200-1D9B-47BB-A602-6944B93B9DC6}" srcOrd="0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2" minVer="http://schemas.openxmlformats.org/drawingml/2006/main"/>
    </a:ext>
  </dgm:extLst>
</dgm:dataModel>
</file>

<file path=ppt/diagrams/drawing1.xml><?xml version="1.0" encoding="utf-8"?>
<dsp:drawing xmlns:a="http://schemas.openxmlformats.org/drawingml/2006/main" xmlns:r="http://schemas.openxmlformats.org/officeDocument/2006/relationships" xmlns:dsp="http://schemas.microsoft.com/office/drawing/2008/diagram">
  <dsp:spTree>
    <dsp:nvGrpSpPr>
      <dsp:cNvPr id="7" name=""/>
      <dsp:cNvGrpSpPr/>
    </dsp:nvGrpSpPr>
    <dsp:grpSpPr/>
    <dsp:sp modelId="{2E7BFF93-D26B-4759-9556-BB137B7D327A}">
      <dsp:nvSpPr>
        <dsp:cNvPr id="8" name=""/>
        <dsp:cNvSpPr/>
      </dsp:nvSpPr>
      <dsp:spPr>
        <a:xfrm rot="5400000">
          <a:off x="-238868" y="239242"/>
          <a:ext cx="1592456" cy="111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1.</a:t>
          </a:r>
          <a:endParaRPr lang="ru-RU" sz="3100" kern="1200"/>
        </a:p>
      </dsp:txBody>
      <dsp:txXfrm rot="5400000">
        <a:off x="-238868" y="239242"/>
        <a:ext cx="1592456" cy="1114719"/>
      </dsp:txXfrm>
    </dsp:sp>
    <dsp:sp modelId="{3CAFF10B-83C5-4AC9-9C04-D5BF1FA6BD0B}">
      <dsp:nvSpPr>
        <dsp:cNvPr id="9" name=""/>
        <dsp:cNvSpPr/>
      </dsp:nvSpPr>
      <dsp:spPr>
        <a:xfrm rot="5400000">
          <a:off x="4154611" y="-3039517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Показать важность работы по развитию мелкой моторики у детей дошкольного возраста</a:t>
          </a:r>
          <a:endParaRPr lang="ru-RU" sz="2500" kern="1200"/>
        </a:p>
      </dsp:txBody>
      <dsp:txXfrm rot="5400000">
        <a:off x="4154611" y="-3039517"/>
        <a:ext cx="1035096" cy="7114880"/>
      </dsp:txXfrm>
    </dsp:sp>
    <dsp:sp modelId="{F1B9E9FD-87AD-4043-9B7C-1E96192B0F34}">
      <dsp:nvSpPr>
        <dsp:cNvPr id="10" name=""/>
        <dsp:cNvSpPr/>
      </dsp:nvSpPr>
      <dsp:spPr>
        <a:xfrm rot="5400000">
          <a:off x="-238868" y="1637358"/>
          <a:ext cx="1592456" cy="111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2.</a:t>
          </a:r>
          <a:endParaRPr lang="ru-RU" sz="3100" kern="1200"/>
        </a:p>
      </dsp:txBody>
      <dsp:txXfrm rot="5400000">
        <a:off x="-238868" y="1637358"/>
        <a:ext cx="1592456" cy="1114719"/>
      </dsp:txXfrm>
    </dsp:sp>
    <dsp:sp modelId="{F0D219FB-AA81-473D-A0B9-07EB6FA0F1A7}">
      <dsp:nvSpPr>
        <dsp:cNvPr id="11" name=""/>
        <dsp:cNvSpPr/>
      </dsp:nvSpPr>
      <dsp:spPr>
        <a:xfrm rot="5400000">
          <a:off x="4154611" y="-1641401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Поделиться с педагогами своими разработками по этой теме.</a:t>
          </a:r>
          <a:endParaRPr lang="ru-RU" sz="2500" kern="1200"/>
        </a:p>
      </dsp:txBody>
      <dsp:txXfrm rot="5400000">
        <a:off x="4154611" y="-1641401"/>
        <a:ext cx="1035096" cy="7114880"/>
      </dsp:txXfrm>
    </dsp:sp>
    <dsp:sp modelId="{99CF9B79-B635-44BE-A301-FB732E5227A5}">
      <dsp:nvSpPr>
        <dsp:cNvPr id="12" name=""/>
        <dsp:cNvSpPr/>
      </dsp:nvSpPr>
      <dsp:spPr>
        <a:xfrm rot="5400000">
          <a:off x="-238868" y="3035474"/>
          <a:ext cx="1592456" cy="1114719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smtClean="0"/>
            <a:t>3.</a:t>
          </a:r>
          <a:endParaRPr lang="ru-RU" sz="3100" kern="1200"/>
        </a:p>
      </dsp:txBody>
      <dsp:txXfrm rot="5400000">
        <a:off x="-238868" y="3035474"/>
        <a:ext cx="1592456" cy="1114719"/>
      </dsp:txXfrm>
    </dsp:sp>
    <dsp:sp modelId="{82093200-1D9B-47BB-A602-6944B93B9DC6}">
      <dsp:nvSpPr>
        <dsp:cNvPr id="13" name=""/>
        <dsp:cNvSpPr/>
      </dsp:nvSpPr>
      <dsp:spPr>
        <a:xfrm rot="5400000">
          <a:off x="4154611" y="-243285"/>
          <a:ext cx="1035096" cy="711488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15875" rIns="15875" bIns="1587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5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Апробировать с педагогами игровое пособие по развитию мелкой моторики.</a:t>
          </a:r>
          <a:endParaRPr lang="ru-RU" sz="2500" kern="1200"/>
        </a:p>
      </dsp:txBody>
      <dsp:txXfrm rot="5400000">
        <a:off x="4154611" y="-243285"/>
        <a:ext cx="1035096" cy="7114880"/>
      </dsp:txXfrm>
    </dsp:sp>
  </dsp:spTree>
</dsp:drawing>
</file>

<file path=ppt/diagrams/layout1.xml><?xml version="1.0" encoding="utf-8"?>
<dgm:layoutDef xmlns:a="http://schemas.openxmlformats.org/drawingml/2006/main" xmlns:r="http://schemas.openxmlformats.org/officeDocument/2006/relationships" xmlns:dgm="http://schemas.openxmlformats.org/drawingml/2006/diagram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/>
            <dgm:rule type="primFontSz" val="24"/>
            <dgm:rule type="h" val="110"/>
            <dgm:rule type="primFontSz" val="18"/>
            <dgm:rule type="h" val="INF"/>
            <dgm:rule type="primFontSz" val="5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/>
          </dgm:ruleLst>
        </dgm:layoutNode>
      </dgm:layoutNode>
      <dgm:forEach name="Name10" axis="followSib" ptType="sibTrans" cnt="1">
        <dgm:layoutNode name="sp">
          <dgm:alg type="sp"/>
          <dgm:shape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a="http://schemas.openxmlformats.org/drawingml/2006/main" xmlns:dgm="http://schemas.openxmlformats.org/drawingml/2006/diagram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AD369-01FB-4560-AE1E-8571E47634A0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7E982-B3A0-416D-8434-751430AFDA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32221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F7E982-B3A0-416D-8434-751430AFDAD7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ipe dir="d"/>
  </p:transition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wipe dir="d"/>
  </p:transition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10" name="Полилиния 9"/>
          <p:cNvSpPr/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/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d"/>
  </p:transition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Полилиния 6"/>
          <p:cNvSpPr/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/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05.12.2020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/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/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wipe dir="d"/>
  </p:transition>
  <p:timing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2.jpe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2.jpeg" /><Relationship Id="rId3" Type="http://schemas.openxmlformats.org/officeDocument/2006/relationships/image" Target="../media/image13.jpe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4.jpeg" /><Relationship Id="rId3" Type="http://schemas.openxmlformats.org/officeDocument/2006/relationships/image" Target="../media/image15.jpe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6.jpeg" /><Relationship Id="rId3" Type="http://schemas.openxmlformats.org/officeDocument/2006/relationships/image" Target="../media/image17.jpe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8.jpeg" /><Relationship Id="rId3" Type="http://schemas.openxmlformats.org/officeDocument/2006/relationships/image" Target="../media/image19.jpe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0.jpeg" /><Relationship Id="rId3" Type="http://schemas.openxmlformats.org/officeDocument/2006/relationships/image" Target="../media/image21.jpe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2.jpeg" /><Relationship Id="rId3" Type="http://schemas.openxmlformats.org/officeDocument/2006/relationships/image" Target="../media/image23.jpeg" /><Relationship Id="rId4" Type="http://schemas.openxmlformats.org/officeDocument/2006/relationships/image" Target="../media/image24.jpe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5.jpeg" /><Relationship Id="rId3" Type="http://schemas.openxmlformats.org/officeDocument/2006/relationships/image" Target="../media/image26.jpeg" /><Relationship Id="rId4" Type="http://schemas.openxmlformats.org/officeDocument/2006/relationships/image" Target="../media/image27.jpe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28.jpeg" /><Relationship Id="rId3" Type="http://schemas.openxmlformats.org/officeDocument/2006/relationships/image" Target="../media/image29.jpe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0.jpeg" /><Relationship Id="rId3" Type="http://schemas.openxmlformats.org/officeDocument/2006/relationships/image" Target="../media/image31.jpe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2.jpeg" /><Relationship Id="rId3" Type="http://schemas.openxmlformats.org/officeDocument/2006/relationships/image" Target="../media/image33.jpe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4.jpeg" /><Relationship Id="rId3" Type="http://schemas.openxmlformats.org/officeDocument/2006/relationships/image" Target="../media/image35.jpe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6.jpeg" /><Relationship Id="rId3" Type="http://schemas.openxmlformats.org/officeDocument/2006/relationships/image" Target="../media/image37.jpe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8.jpeg" /><Relationship Id="rId3" Type="http://schemas.openxmlformats.org/officeDocument/2006/relationships/image" Target="../media/image39.jpe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0.jpeg" /><Relationship Id="rId3" Type="http://schemas.openxmlformats.org/officeDocument/2006/relationships/image" Target="../media/image41.jpeg" /><Relationship Id="rId4" Type="http://schemas.openxmlformats.org/officeDocument/2006/relationships/image" Target="../media/image42.jpeg" /><Relationship Id="rId5" Type="http://schemas.openxmlformats.org/officeDocument/2006/relationships/image" Target="../media/image43.jpe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microsoft.com/office/2007/relationships/diagramDrawing" Target="../diagrams/drawing1.xml" /><Relationship Id="rId3" Type="http://schemas.openxmlformats.org/officeDocument/2006/relationships/diagramData" Target="../diagrams/data1.xml" /><Relationship Id="rId4" Type="http://schemas.openxmlformats.org/officeDocument/2006/relationships/diagramLayout" Target="../diagrams/layout1.xml" /><Relationship Id="rId5" Type="http://schemas.openxmlformats.org/officeDocument/2006/relationships/diagramQuickStyle" Target="../diagrams/quickStyle1.xml" /><Relationship Id="rId6" Type="http://schemas.openxmlformats.org/officeDocument/2006/relationships/diagramColors" Target="../diagrams/colors1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3.jpe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4.jpeg" /><Relationship Id="rId3" Type="http://schemas.openxmlformats.org/officeDocument/2006/relationships/image" Target="../media/image5.jpe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jpe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7.jpe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8.jpeg" /><Relationship Id="rId3" Type="http://schemas.openxmlformats.org/officeDocument/2006/relationships/image" Target="../media/image9.jpe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4.xml" /><Relationship Id="rId2" Type="http://schemas.openxmlformats.org/officeDocument/2006/relationships/image" Target="../media/image10.jpeg" /><Relationship Id="rId3" Type="http://schemas.openxmlformats.org/officeDocument/2006/relationships/image" Target="../media/image11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Pr shadeToTitle="1">
        <a:gradFill flip="none"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76672"/>
            <a:ext cx="8715404" cy="3312368"/>
          </a:xfrm>
        </p:spPr>
        <p:txBody>
          <a:bodyPr>
            <a:normAutofit fontScale="90000"/>
          </a:bodyPr>
          <a:lstStyle/>
          <a:p>
            <a:pPr algn="ctr"/>
            <a:br>
              <a:rPr lang="en-US" smtClean="0">
                <a:solidFill>
                  <a:schemeClr val="accent2">
                    <a:lumMod val="50000"/>
                  </a:schemeClr>
                </a:solidFill>
              </a:rPr>
            </a:br>
            <a:br>
              <a:rPr lang="ru-RU" smtClean="0">
                <a:solidFill>
                  <a:schemeClr val="accent2">
                    <a:lumMod val="50000"/>
                  </a:schemeClr>
                </a:solidFill>
              </a:rPr>
            </a:br>
            <a:br>
              <a:rPr lang="ru-RU">
                <a:solidFill>
                  <a:schemeClr val="accent2">
                    <a:lumMod val="50000"/>
                  </a:schemeClr>
                </a:solidFill>
              </a:rPr>
            </a:br>
            <a:br>
              <a:rPr lang="ru-RU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>Мастер-класс</a:t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mtClean="0">
                <a:solidFill>
                  <a:schemeClr val="tx1"/>
                </a:solidFill>
              </a:rPr>
              <a:t>«</a:t>
            </a:r>
            <a:r>
              <a:rPr lang="ru-RU" sz="4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 </a:t>
            </a:r>
            <a:r>
              <a:rPr lang="ru-RU" sz="4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мелкой моторики  рук </a:t>
            </a:r>
            <a:r>
              <a:rPr lang="ru-RU" sz="4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дошкольников посредством нетрадиционного оборудования»</a:t>
            </a:r>
            <a:br>
              <a:rPr lang="ru-RU" sz="4900" smtClean="0">
                <a:solidFill>
                  <a:schemeClr val="tx1"/>
                </a:solidFill>
                <a:latin typeface="Comic Sans MS" pitchFamily="66" charset="0"/>
              </a:rPr>
            </a:br>
            <a:endParaRPr lang="ru-RU" sz="3600">
              <a:solidFill>
                <a:schemeClr val="tx1"/>
              </a:solidFill>
              <a:latin typeface="Comic Sans MS" pitchFamily="66" charset="0"/>
              <a:ea typeface="+mn-ea"/>
              <a:cs typeface="+mn-cs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771800" y="6237312"/>
            <a:ext cx="5077196" cy="620688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endParaRPr lang="ru-RU" sz="2400" smtClean="0">
              <a:solidFill>
                <a:schemeClr val="accent2">
                  <a:lumMod val="50000"/>
                </a:schemeClr>
              </a:solidFill>
              <a:latin typeface="Comic Sans MS" pitchFamily="66" charset="0"/>
            </a:endParaRPr>
          </a:p>
          <a:p>
            <a:pPr algn="ctr">
              <a:buNone/>
            </a:pPr>
            <a:r>
              <a:rPr lang="ru-RU" sz="2500" smtClean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МБДОУ Казачинский детсий сад «Солныщко»</a:t>
            </a:r>
            <a:endParaRPr lang="ru-RU" sz="4800">
              <a:latin typeface="Times New Roman" panose="02020603050405020304" pitchFamily="18" charset="0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429000"/>
            <a:ext cx="4104455" cy="2844316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Игры-шнуровки</a:t>
            </a:r>
            <a:endParaRPr lang="ru-RU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738416" y="1920875"/>
            <a:ext cx="3476168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118519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8885884"/>
      </p:ext>
    </p:extLst>
  </p:cSld>
  <p:clrMapOvr>
    <a:masterClrMapping/>
  </p:clrMapOvr>
  <p:transition>
    <p:wipe dir="d"/>
  </p:transition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Наматывание ленточек</a:t>
            </a:r>
            <a:endParaRPr lang="ru-RU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500" y="2528094"/>
            <a:ext cx="381000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622438"/>
            <a:ext cx="4038600" cy="303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528904184"/>
      </p:ext>
    </p:extLst>
  </p:cSld>
  <p:clrMapOvr>
    <a:masterClrMapping/>
  </p:clrMapOvr>
  <p:transition>
    <p:wipe dir="d"/>
  </p:transition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</a:t>
            </a:r>
            <a:r>
              <a:rPr lang="ru-RU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сыпучими </a:t>
            </a:r>
            <a:r>
              <a:rPr 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материалами </a:t>
            </a:r>
            <a:endParaRPr lang="ru-RU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597535"/>
            <a:ext cx="4038600" cy="3080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404328"/>
            <a:ext cx="4038600" cy="34669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44446531"/>
      </p:ext>
    </p:extLst>
  </p:cSld>
  <p:clrMapOvr>
    <a:masterClrMapping/>
  </p:clrMapOvr>
  <p:transition>
    <p:wipe dir="d"/>
  </p:transition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488832" cy="794352"/>
          </a:xfrm>
        </p:spPr>
        <p:txBody>
          <a:bodyPr>
            <a:normAutofit/>
          </a:bodyPr>
          <a:lstStyle/>
          <a:p>
            <a:pPr algn="ctr"/>
            <a:r>
              <a:rPr lang="ru-RU" sz="3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</a:t>
            </a:r>
            <a:r>
              <a:rPr lang="ru-RU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крышками </a:t>
            </a:r>
            <a:endParaRPr lang="ru-RU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37334" y="1920875"/>
            <a:ext cx="2660332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20127138"/>
      </p:ext>
    </p:extLst>
  </p:cSld>
  <p:clrMapOvr>
    <a:masterClrMapping/>
  </p:clrMapOvr>
  <p:transition>
    <p:wipe dir="d"/>
  </p:transition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Выкладывание фигур из </a:t>
            </a:r>
            <a:br>
              <a:rPr 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счётных    палочек</a:t>
            </a:r>
            <a:endParaRPr lang="ru-RU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71500" y="2747169"/>
            <a:ext cx="381000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710731"/>
            <a:ext cx="4038600" cy="285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57285367"/>
      </p:ext>
    </p:extLst>
  </p:cSld>
  <p:clrMapOvr>
    <a:masterClrMapping/>
  </p:clrMapOvr>
  <p:transition>
    <p:wipe dir="d"/>
  </p:transition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Нанизывание </a:t>
            </a:r>
            <a:r>
              <a:rPr lang="ru-RU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бусин и других </a:t>
            </a:r>
            <a:r>
              <a:rPr 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предметов (макарон,пуговиц</a:t>
            </a:r>
            <a:r>
              <a:rPr lang="ru-RU" sz="360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012160" y="2276872"/>
            <a:ext cx="2376264" cy="292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859426" y="4221088"/>
            <a:ext cx="3368758" cy="2172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1988840"/>
            <a:ext cx="2760306" cy="207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475068797"/>
      </p:ext>
    </p:extLst>
  </p:cSld>
  <p:clrMapOvr>
    <a:masterClrMapping/>
  </p:clrMapOvr>
  <p:transition>
    <p:wipe dir="d"/>
  </p:transition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36104"/>
          </a:xfrm>
        </p:spPr>
        <p:txBody>
          <a:bodyPr>
            <a:normAutofit/>
          </a:bodyPr>
          <a:lstStyle/>
          <a:p>
            <a:r>
              <a:rPr 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Игры </a:t>
            </a:r>
            <a:r>
              <a:rPr lang="ru-RU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</a:t>
            </a:r>
            <a:r>
              <a:rPr 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пуговицами  </a:t>
            </a:r>
            <a:endParaRPr lang="ru-RU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11560" y="1824475"/>
            <a:ext cx="2670448" cy="1780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436096" y="2852936"/>
            <a:ext cx="3250704" cy="2438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771800" y="3789040"/>
            <a:ext cx="2232248" cy="2657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7945586"/>
      </p:ext>
    </p:extLst>
  </p:cSld>
  <p:clrMapOvr>
    <a:masterClrMapping/>
  </p:clrMapOvr>
  <p:transition>
    <p:wipe dir="d"/>
  </p:transition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mtClean="0"/>
              <a:t>     </a:t>
            </a:r>
            <a:r>
              <a:rPr 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Теневой и пальчиковый театр</a:t>
            </a:r>
            <a:endParaRPr lang="ru-RU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590349"/>
            <a:ext cx="4038600" cy="309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622033"/>
            <a:ext cx="4038600" cy="3031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7571260"/>
      </p:ext>
    </p:extLst>
  </p:cSld>
  <p:clrMapOvr>
    <a:masterClrMapping/>
  </p:clrMapOvr>
  <p:transition>
    <p:wipe dir="d"/>
  </p:transition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Развитие </a:t>
            </a:r>
            <a:r>
              <a:rPr lang="ru-RU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графической моторики</a:t>
            </a:r>
          </a:p>
        </p:txBody>
      </p:sp>
      <p:pic>
        <p:nvPicPr>
          <p:cNvPr id="1126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118519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750812"/>
            <a:ext cx="4038600" cy="277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74660831"/>
      </p:ext>
    </p:extLst>
  </p:cSld>
  <p:clrMapOvr>
    <a:masterClrMapping/>
  </p:clrMapOvr>
  <p:transition>
    <p:wipe dir="d"/>
  </p:transition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/>
              <a:t> </a:t>
            </a:r>
            <a:r>
              <a:rPr lang="ru-RU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Конструирование </a:t>
            </a:r>
            <a:r>
              <a:rPr lang="ru-RU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работа с </a:t>
            </a:r>
            <a:br>
              <a:rPr lang="ru-RU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мозаикой</a:t>
            </a:r>
            <a:r>
              <a:rPr lang="ru-RU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пазлами.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683568" y="2852936"/>
            <a:ext cx="3649095" cy="222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919928" y="1920875"/>
            <a:ext cx="3495144" cy="443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25145519"/>
      </p:ext>
    </p:extLst>
  </p:cSld>
  <p:clrMapOvr>
    <a:masterClrMapping/>
  </p:clrMapOvr>
  <p:transition>
    <p:wipe dir="d"/>
  </p:transition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29600" cy="564672"/>
          </a:xfrm>
        </p:spPr>
        <p:txBody>
          <a:bodyPr>
            <a:normAutofit fontScale="90000"/>
          </a:bodyPr>
          <a:lstStyle/>
          <a:p>
            <a:pPr algn="ctr"/>
            <a:r>
              <a:rPr lang="ru-RU" smtClean="0">
                <a:solidFill>
                  <a:schemeClr val="tx1"/>
                </a:solidFill>
              </a:rPr>
              <a:t>Цель:</a:t>
            </a:r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14400" y="1556792"/>
            <a:ext cx="8229600" cy="411973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mtClean="0"/>
          </a:p>
          <a:p>
            <a:pPr marL="0" indent="0">
              <a:buNone/>
            </a:pP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асширение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представлений участников мастер класса об использовании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нетрадиционного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 для развития мелкой моторики </a:t>
            </a:r>
            <a:r>
              <a:rPr lang="ru-RU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рук у детей дошкольного </a:t>
            </a:r>
            <a:r>
              <a:rPr lang="ru-RU" sz="320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 </a:t>
            </a:r>
            <a:endParaRPr lang="ru-RU" sz="32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05092761"/>
      </p:ext>
    </p:extLst>
  </p:cSld>
  <p:clrMapOvr>
    <a:masterClrMapping/>
  </p:clrMapOvr>
  <p:transition>
    <p:wipe dir="d"/>
  </p:transition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>
                <a:solidFill>
                  <a:schemeClr val="tx1"/>
                </a:solidFill>
              </a:rPr>
              <a:t> </a:t>
            </a:r>
            <a:r>
              <a:rPr lang="ru-RU" smtClean="0">
                <a:solidFill>
                  <a:schemeClr val="tx1"/>
                </a:solidFill>
              </a:rPr>
              <a:t>      </a:t>
            </a:r>
            <a:r>
              <a:rPr lang="ru-RU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Художественно-творческая </a:t>
            </a:r>
            <a:br>
              <a:rPr lang="ru-RU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деятельность </a:t>
            </a:r>
            <a:endParaRPr lang="ru-RU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625032"/>
            <a:ext cx="4038600" cy="3025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624222"/>
            <a:ext cx="4038600" cy="3027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241274445"/>
      </p:ext>
    </p:extLst>
  </p:cSld>
  <p:clrMapOvr>
    <a:masterClrMapping/>
  </p:clrMapOvr>
  <p:transition>
    <p:wipe dir="d"/>
  </p:transition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>
                <a:solidFill>
                  <a:schemeClr val="tx1"/>
                </a:solidFill>
              </a:rPr>
              <a:t> </a:t>
            </a:r>
            <a:r>
              <a:rPr lang="ru-RU" smtClean="0">
                <a:solidFill>
                  <a:schemeClr val="tx1"/>
                </a:solidFill>
              </a:rPr>
              <a:t>   </a:t>
            </a:r>
            <a:r>
              <a:rPr lang="ru-RU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Массаж </a:t>
            </a:r>
            <a:r>
              <a:rPr lang="ru-RU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самомассаж кистей </a:t>
            </a:r>
            <a:r>
              <a:rPr lang="ru-RU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br>
              <a:rPr lang="ru-RU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пальцев </a:t>
            </a:r>
            <a:r>
              <a:rPr lang="ru-RU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 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2623344"/>
            <a:ext cx="4038600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791619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889168069"/>
      </p:ext>
    </p:extLst>
  </p:cSld>
  <p:clrMapOvr>
    <a:masterClrMapping/>
  </p:clrMapOvr>
  <p:transition>
    <p:wipe dir="d"/>
  </p:transition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mtClean="0"/>
              <a:t>   </a:t>
            </a:r>
            <a:r>
              <a:rPr lang="ru-RU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Мягкие </a:t>
            </a:r>
            <a:r>
              <a:rPr lang="ru-RU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игрушки, </a:t>
            </a:r>
            <a:r>
              <a:rPr lang="ru-RU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наполненные</a:t>
            </a:r>
            <a:br>
              <a:rPr lang="ru-RU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гранулами </a:t>
            </a:r>
            <a:r>
              <a:rPr lang="ru-RU" sz="4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0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лабиринты </a:t>
            </a:r>
            <a:endParaRPr lang="ru-RU" sz="4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539552" y="2780928"/>
            <a:ext cx="3711649" cy="2292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779381"/>
            <a:ext cx="4038600" cy="271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28" name="Picture 4" descr="http://floradecor.by/assets/cache_image/foto6/DSC_0824_0x1000_c57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9512" y="3861048"/>
            <a:ext cx="3024336" cy="2827096"/>
          </a:xfrm>
          <a:prstGeom prst="rect">
            <a:avLst/>
          </a:prstGeom>
          <a:noFill/>
        </p:spPr>
      </p:pic>
      <p:pic>
        <p:nvPicPr>
          <p:cNvPr id="1030" name="Picture 6" descr="http://www.toybytoy.com/file/0010/600/928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4499992" y="1268760"/>
            <a:ext cx="3096344" cy="2520280"/>
          </a:xfrm>
          <a:prstGeom prst="rect">
            <a:avLst/>
          </a:prstGeom>
          <a:noFill/>
        </p:spPr>
      </p:pic>
      <p:pic>
        <p:nvPicPr>
          <p:cNvPr id="1034" name="Picture 10" descr="http://www.dom-del.ru/data/goods/26701/39918/big.jpg"/>
          <p:cNvPicPr>
            <a:picLocks noChangeAspect="1" noChangeArrowheads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5580112" y="3905672"/>
            <a:ext cx="2952328" cy="2952328"/>
          </a:xfrm>
          <a:prstGeom prst="rect">
            <a:avLst/>
          </a:prstGeom>
          <a:noFill/>
        </p:spPr>
      </p:pic>
      <p:pic>
        <p:nvPicPr>
          <p:cNvPr id="1036" name="Picture 12" descr="http://static3.depositphotos.com/1005920/214/i/950/depositphotos_2142087-Clothes-pegs.jpg"/>
          <p:cNvPicPr>
            <a:picLocks noChangeAspect="1" noChangeArrowheads="1"/>
          </p:cNvPicPr>
          <p:nvPr/>
        </p:nvPicPr>
        <p:blipFill>
          <a:blip r:embed="rId5"/>
          <a:stretch>
            <a:fillRect/>
          </a:stretch>
        </p:blipFill>
        <p:spPr bwMode="auto">
          <a:xfrm>
            <a:off x="1259632" y="1268760"/>
            <a:ext cx="2908015" cy="2520280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339752" y="332656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mtClean="0"/>
              <a:t>Материалы:</a:t>
            </a:r>
            <a:endParaRPr lang="ru-RU" sz="3600"/>
          </a:p>
        </p:txBody>
      </p:sp>
    </p:spTree>
  </p:cSld>
  <p:clrMapOvr>
    <a:masterClrMapping/>
  </p:clrMapOvr>
  <p:transition>
    <p:wipe dir="d"/>
  </p:transition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323528" y="1454779"/>
            <a:ext cx="8568952" cy="452431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0" i="0" u="none" strike="noStrike" cap="none" normalizeH="0" baseline="0" smtClean="0">
                <a:ln>
                  <a:noFill/>
                </a:ln>
                <a:solidFill>
                  <a:srgbClr val="111111"/>
                </a:solidFill>
                <a:effectLst/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«Истоки способностей и дарования детей – на кончиках их пальцев. От пальцев, образно говоря, идут тончайшие нити – ручейки, которые питают источник творческой мысли. Другими словами, чем больше мастерства в детской руке. Тем умнее ребенок.»</a:t>
            </a:r>
            <a:r>
              <a:rPr lang="ru-RU" sz="3200" u="sng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</a:t>
            </a:r>
          </a:p>
          <a:p>
            <a:pPr lvl="0" indent="2286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3200" smtClean="0">
                <a:solidFill>
                  <a:srgbClr val="111111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                                        В.А.Сухомлинского</a:t>
            </a:r>
            <a:endParaRPr kumimoji="0" lang="ru-RU" sz="3200" b="0" i="0" strike="noStrike" cap="none" normalizeH="0" baseline="0" smtClean="0">
              <a:ln>
                <a:noFill/>
              </a:ln>
              <a:solidFill>
                <a:srgbClr val="111111"/>
              </a:solidFill>
              <a:effectLst/>
              <a:latin typeface="Times New Roman" panose="02020603050405020304" pitchFamily="18" charset="0"/>
              <a:ea typeface="Times New Roman" pitchFamily="18" charset="0"/>
              <a:cs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lang="ru-RU" sz="3200" smtClean="0">
              <a:solidFill>
                <a:srgbClr val="11111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286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ru-RU" sz="3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>
    <p:wipe dir="d"/>
  </p:transition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/>
              <a:t>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53541" y="2967335"/>
            <a:ext cx="84369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rial Black" panose="020b0a04020102020204" pitchFamily="34" charset="0"/>
              </a:rPr>
              <a:t>Спасибо за внимание!</a:t>
            </a:r>
            <a:endParaRPr lang="ru-RU" sz="4400" b="1" cap="all" spc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557568"/>
      </p:ext>
    </p:extLst>
  </p:cSld>
  <p:clrMapOvr>
    <a:masterClrMapping/>
  </p:clrMapOvr>
  <p:transition>
    <p:wipe dir="d"/>
  </p:transition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935163"/>
          <a:ext cx="8229600" cy="4389437"/>
        </p:xfrm>
        <a:graphic>
          <a:graphicData uri="http://schemas.openxmlformats.org/drawingml/2006/diagram">
            <dgm:relIds xmlns:dgm="http://schemas.openxmlformats.org/drawingml/2006/diagram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339752" y="620688"/>
            <a:ext cx="51125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smtClean="0">
                <a:latin typeface="Arial" panose="020b0604020202020204" pitchFamily="34" charset="0"/>
                <a:cs typeface="Arial" panose="020b0604020202020204" pitchFamily="34" charset="0"/>
              </a:rPr>
              <a:t>Задачи:</a:t>
            </a:r>
            <a:endParaRPr lang="ru-RU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980728"/>
            <a:ext cx="6300192" cy="20608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smtClean="0"/>
              <a:t>«Ум </a:t>
            </a:r>
            <a:r>
              <a:rPr lang="ru-RU" sz="3600"/>
              <a:t>ребёнка находится на       кончиках его </a:t>
            </a:r>
            <a:r>
              <a:rPr lang="ru-RU" sz="3600" smtClean="0"/>
              <a:t>пальцев» </a:t>
            </a:r>
          </a:p>
          <a:p>
            <a:pPr>
              <a:buNone/>
            </a:pPr>
            <a:r>
              <a:rPr lang="ru-RU" sz="3600" smtClean="0"/>
              <a:t>   </a:t>
            </a:r>
            <a:r>
              <a:rPr lang="ru-RU" sz="3600"/>
              <a:t>Сухомлинский В.А.</a:t>
            </a:r>
          </a:p>
          <a:p>
            <a:endParaRPr lang="ru-RU"/>
          </a:p>
        </p:txBody>
      </p:sp>
      <p:pic>
        <p:nvPicPr>
          <p:cNvPr id="5" name="Содержимое 4" descr="Сухомлинский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364088" y="1772816"/>
            <a:ext cx="3494506" cy="4752528"/>
          </a:xfrm>
        </p:spPr>
      </p:pic>
    </p:spTree>
    <p:extLst>
      <p:ext uri="{BB962C8B-B14F-4D97-AF65-F5344CB8AC3E}">
        <p14:creationId xmlns:p14="http://schemas.microsoft.com/office/powerpoint/2010/main" xmlns="" val="2472754209"/>
      </p:ext>
    </p:extLst>
  </p:cSld>
  <p:clrMapOvr>
    <a:masterClrMapping/>
  </p:clrMapOvr>
  <p:transition>
    <p:wipe dir="d"/>
  </p:transition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578328"/>
          </a:xfrm>
        </p:spPr>
        <p:txBody>
          <a:bodyPr>
            <a:noAutofit/>
          </a:bodyPr>
          <a:lstStyle/>
          <a:p>
            <a:pPr algn="ctr"/>
            <a:r>
              <a:rPr 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Моторика</a:t>
            </a:r>
            <a:endParaRPr lang="ru-RU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572811"/>
          </a:xfrm>
        </p:spPr>
        <p:txBody>
          <a:bodyPr/>
          <a:lstStyle/>
          <a:p>
            <a:pPr algn="ctr"/>
            <a:r>
              <a:rPr lang="ru-RU" smtClean="0"/>
              <a:t>Крупная</a:t>
            </a:r>
          </a:p>
          <a:p>
            <a:pPr>
              <a:buNone/>
            </a:pP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644819"/>
          </a:xfrm>
        </p:spPr>
        <p:txBody>
          <a:bodyPr/>
          <a:lstStyle/>
          <a:p>
            <a:pPr algn="ctr"/>
            <a:r>
              <a:rPr lang="ru-RU" smtClean="0"/>
              <a:t>Мелкая</a:t>
            </a:r>
          </a:p>
          <a:p>
            <a:endParaRPr lang="ru-RU"/>
          </a:p>
        </p:txBody>
      </p:sp>
      <p:pic>
        <p:nvPicPr>
          <p:cNvPr id="1026" name="Picture 2" descr="https://centrraduga.nethouse.ru/static/img/0000/0005/5369/55369312.l2iufkme77.W665.jpg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788024" y="2636912"/>
            <a:ext cx="3624337" cy="2674386"/>
          </a:xfrm>
          <a:prstGeom prst="rect">
            <a:avLst/>
          </a:prstGeom>
          <a:noFill/>
        </p:spPr>
      </p:pic>
      <p:pic>
        <p:nvPicPr>
          <p:cNvPr id="1030" name="Picture 6" descr="http://www.kroha.net/images/articles/komplex_upragnenij_dlya_detej_ot_3_do_5_let_1114_986.jpg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755576" y="2636912"/>
            <a:ext cx="3384376" cy="266718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Содержимое 3" descr="hand-move-clip-art-1092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91680" y="676266"/>
            <a:ext cx="5832648" cy="6181734"/>
          </a:xfrm>
        </p:spPr>
      </p:pic>
      <p:sp>
        <p:nvSpPr>
          <p:cNvPr id="5" name="TextBox 4"/>
          <p:cNvSpPr txBox="1"/>
          <p:nvPr/>
        </p:nvSpPr>
        <p:spPr>
          <a:xfrm>
            <a:off x="3491880" y="4293096"/>
            <a:ext cx="26642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smtClean="0"/>
              <a:t>Мелкая моторика</a:t>
            </a:r>
            <a:endParaRPr lang="ru-RU" sz="4400"/>
          </a:p>
        </p:txBody>
      </p:sp>
      <p:sp>
        <p:nvSpPr>
          <p:cNvPr id="7" name="TextBox 6"/>
          <p:cNvSpPr txBox="1"/>
          <p:nvPr/>
        </p:nvSpPr>
        <p:spPr>
          <a:xfrm rot="20077189">
            <a:off x="3042049" y="1872880"/>
            <a:ext cx="615553" cy="168383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smtClean="0"/>
              <a:t>ПАМЯТЬ</a:t>
            </a:r>
            <a:endParaRPr lang="ru-RU" sz="2800"/>
          </a:p>
        </p:txBody>
      </p:sp>
      <p:sp>
        <p:nvSpPr>
          <p:cNvPr id="8" name="TextBox 7"/>
          <p:cNvSpPr txBox="1"/>
          <p:nvPr/>
        </p:nvSpPr>
        <p:spPr>
          <a:xfrm>
            <a:off x="4223386" y="980728"/>
            <a:ext cx="615553" cy="2448272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smtClean="0"/>
              <a:t>МЫШЛЕНИЕ</a:t>
            </a:r>
            <a:endParaRPr lang="ru-RU" sz="2800"/>
          </a:p>
        </p:txBody>
      </p:sp>
      <p:sp>
        <p:nvSpPr>
          <p:cNvPr id="9" name="TextBox 8"/>
          <p:cNvSpPr txBox="1"/>
          <p:nvPr/>
        </p:nvSpPr>
        <p:spPr>
          <a:xfrm rot="372569">
            <a:off x="5455815" y="1049236"/>
            <a:ext cx="615553" cy="26688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smtClean="0"/>
              <a:t>ВОСПРИЯТИЕ</a:t>
            </a:r>
            <a:endParaRPr lang="ru-RU" sz="2800"/>
          </a:p>
        </p:txBody>
      </p:sp>
      <p:sp>
        <p:nvSpPr>
          <p:cNvPr id="10" name="TextBox 9"/>
          <p:cNvSpPr txBox="1"/>
          <p:nvPr/>
        </p:nvSpPr>
        <p:spPr>
          <a:xfrm rot="1301054">
            <a:off x="6416081" y="2381069"/>
            <a:ext cx="615553" cy="230425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smtClean="0"/>
              <a:t>ВНИМАНИЕ</a:t>
            </a:r>
            <a:endParaRPr lang="ru-RU" sz="2800"/>
          </a:p>
        </p:txBody>
      </p:sp>
      <p:sp>
        <p:nvSpPr>
          <p:cNvPr id="11" name="TextBox 10"/>
          <p:cNvSpPr txBox="1"/>
          <p:nvPr/>
        </p:nvSpPr>
        <p:spPr>
          <a:xfrm rot="19208454">
            <a:off x="2280124" y="3485083"/>
            <a:ext cx="615553" cy="183477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ru-RU" sz="2800" smtClean="0"/>
              <a:t>РЕЧЬ</a:t>
            </a:r>
            <a:endParaRPr lang="ru-RU" sz="2800"/>
          </a:p>
        </p:txBody>
      </p:sp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720080"/>
          </a:xfrm>
        </p:spPr>
        <p:txBody>
          <a:bodyPr>
            <a:normAutofit/>
          </a:bodyPr>
          <a:lstStyle/>
          <a:p>
            <a:r>
              <a:rPr lang="ru-RU" sz="36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3600" smtClean="0"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</a:t>
            </a:r>
            <a:endParaRPr lang="ru-RU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d"/>
  </p:transition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343642"/>
          </a:xfrm>
        </p:spPr>
        <p:txBody>
          <a:bodyPr>
            <a:normAutofit/>
          </a:bodyPr>
          <a:lstStyle/>
          <a:p>
            <a:pPr algn="ctr"/>
            <a:r>
              <a:rPr 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и упражнения на развитие мелкой моторики рук</a:t>
            </a:r>
            <a:endParaRPr lang="ru-RU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8219256" cy="44348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</a:t>
            </a:r>
            <a:r>
              <a:rPr lang="ru-RU" sz="3600" smtClean="0">
                <a:latin typeface="Arial" panose="020b0604020202020204" pitchFamily="34" charset="0"/>
                <a:cs typeface="Arial" panose="020b0604020202020204" pitchFamily="34" charset="0"/>
              </a:rPr>
              <a:t>Пальчиковые игры</a:t>
            </a:r>
            <a:endParaRPr lang="ru-RU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411760" y="2996952"/>
            <a:ext cx="4038600" cy="242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wipe dir="d"/>
  </p:transition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Игры </a:t>
            </a:r>
            <a:r>
              <a:rPr lang="ru-RU" sz="3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предметами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060848"/>
            <a:ext cx="2962411" cy="4104373"/>
          </a:xfrm>
        </p:spPr>
      </p:pic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427984" y="2564904"/>
            <a:ext cx="4038600" cy="3027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16930512"/>
      </p:ext>
    </p:extLst>
  </p:cSld>
  <p:clrMapOvr>
    <a:masterClrMapping/>
  </p:clrMapOvr>
  <p:transition>
    <p:wipe dir="d"/>
  </p:transition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3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Игры с пинцетом и пипеткой   </a:t>
            </a:r>
            <a:endParaRPr lang="ru-RU" sz="3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57200" y="3044031"/>
            <a:ext cx="4038600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4648200" y="2801715"/>
            <a:ext cx="4038600" cy="2672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8949861"/>
      </p:ext>
    </p:extLst>
  </p:cSld>
  <p:clrMapOvr>
    <a:masterClrMapping/>
  </p:clrMapOvr>
  <p:transition>
    <p:wipe dir="d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1.13"/>
  <p:tag name="AS_TITLE" val="Aspose.Slides for .NET 4.0"/>
  <p:tag name="AS_VERSION" val="16.12.1.0"/>
</p:tagLst>
</file>

<file path=ppt/theme/_rels/theme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jpeg" /></Relationships>
</file>

<file path=ppt/theme/theme1.xml><?xml version="1.0" encoding="utf-8"?>
<a:theme xmlns:r="http://schemas.openxmlformats.org/officeDocument/2006/relationships"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Arial"/>
        <a:cs typeface="Arial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Arial"/>
        <a:cs typeface="Arial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</a:theme>
</file>

<file path=ppt/theme/theme2.xml><?xml version="1.0" encoding="utf-8"?>
<a:theme xmlns:r="http://schemas.openxmlformats.org/officeDocument/2006/relationships"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Template>Flow</Template>
  <Company/>
  <PresentationFormat>On-screen Show (4:3)</PresentationFormat>
  <Paragraphs>45</Paragraphs>
  <Slides>25</Slides>
  <Notes>1</Notes>
  <TotalTime>2166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baseType="lpstr" size="26">
      <vt:lpstr>Поток</vt:lpstr>
      <vt:lpstr>Мастер-класс«Развитие мелкой моторики  рук дошкольников посредством нетрадиционного оборудования»</vt:lpstr>
      <vt:lpstr>Цель:</vt:lpstr>
      <vt:lpstr>Slide 3</vt:lpstr>
      <vt:lpstr>Slide 4</vt:lpstr>
      <vt:lpstr>Моторика</vt:lpstr>
      <vt:lpstr>                Актуальность</vt:lpstr>
      <vt:lpstr>Игры и упражнения на развитие мелкой моторики рук</vt:lpstr>
      <vt:lpstr>            Игры с предметами </vt:lpstr>
      <vt:lpstr>    Игры с пинцетом и пипеткой   </vt:lpstr>
      <vt:lpstr>             Игры-шнуровки</vt:lpstr>
      <vt:lpstr>    Наматывание ленточек</vt:lpstr>
      <vt:lpstr>     Игры с сыпучими материалами </vt:lpstr>
      <vt:lpstr> Игры с крышками </vt:lpstr>
      <vt:lpstr>    Выкладывание фигур из       счётных    палочек</vt:lpstr>
      <vt:lpstr>Нанизывание бусин и других                                                             предметов (макарон,пуговиц)</vt:lpstr>
      <vt:lpstr>               Игры с пуговицами  </vt:lpstr>
      <vt:lpstr>     Теневой и пальчиковый театр</vt:lpstr>
      <vt:lpstr>   Развитие графической моторики</vt:lpstr>
      <vt:lpstr> Конструирование и работа с   мозаикой, пазлами.</vt:lpstr>
      <vt:lpstr>       Художественно-творческая                 деятельность </vt:lpstr>
      <vt:lpstr>    Массаж и самомассаж кистей и                   пальцев рук </vt:lpstr>
      <vt:lpstr>   Мягкие игрушки, наполненные      гранулами и лабиринты </vt:lpstr>
      <vt:lpstr>Slide 23</vt:lpstr>
      <vt:lpstr>Slide 24</vt:lpstr>
      <vt:lpstr>Slide 25</vt:lpstr>
    </vt:vector>
  </TitlesOfParts>
  <LinksUpToDate>0</LinksUpToDate>
  <SharedDoc>0</SharedDoc>
  <HyperlinksChanged>0</HyperlinksChanged>
  <Application>Aspose.Slides for .NET</Application>
  <AppVersion>16.1201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Развитие мелкой моторики у детей младшего дошкольного возраста.</dc:title>
  <dc:creator>VITALII STRATIEV</dc:creator>
  <cp:lastModifiedBy>Olga</cp:lastModifiedBy>
  <cp:revision>195</cp:revision>
  <dcterms:modified xsi:type="dcterms:W3CDTF">2020-12-09T07:46:17Z</dcterms:modified>
</cp:coreProperties>
</file>